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Override5.xml" ContentType="application/vnd.openxmlformats-officedocument.themeOverr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Override6.xml" ContentType="application/vnd.openxmlformats-officedocument.themeOverrid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1" r:id="rId2"/>
    <p:sldMasterId id="2147483713" r:id="rId3"/>
    <p:sldMasterId id="2147483726" r:id="rId4"/>
    <p:sldMasterId id="2147483739" r:id="rId5"/>
  </p:sldMasterIdLst>
  <p:notesMasterIdLst>
    <p:notesMasterId r:id="rId23"/>
  </p:notesMasterIdLst>
  <p:sldIdLst>
    <p:sldId id="281" r:id="rId6"/>
    <p:sldId id="256" r:id="rId7"/>
    <p:sldId id="271" r:id="rId8"/>
    <p:sldId id="282" r:id="rId9"/>
    <p:sldId id="283" r:id="rId10"/>
    <p:sldId id="272" r:id="rId11"/>
    <p:sldId id="261" r:id="rId12"/>
    <p:sldId id="262" r:id="rId13"/>
    <p:sldId id="279" r:id="rId14"/>
    <p:sldId id="266" r:id="rId15"/>
    <p:sldId id="273" r:id="rId16"/>
    <p:sldId id="278" r:id="rId17"/>
    <p:sldId id="274" r:id="rId18"/>
    <p:sldId id="280" r:id="rId19"/>
    <p:sldId id="284" r:id="rId20"/>
    <p:sldId id="285" r:id="rId21"/>
    <p:sldId id="270" r:id="rId22"/>
  </p:sldIdLst>
  <p:sldSz cx="9906000" cy="6858000" type="A4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3300"/>
    <a:srgbClr val="000099"/>
    <a:srgbClr val="3333FF"/>
    <a:srgbClr val="206EE0"/>
    <a:srgbClr val="CC0000"/>
    <a:srgbClr val="0066FF"/>
    <a:srgbClr val="3366FF"/>
    <a:srgbClr val="C0C0C0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4" autoAdjust="0"/>
    <p:restoredTop sz="94676" autoAdjust="0"/>
  </p:normalViewPr>
  <p:slideViewPr>
    <p:cSldViewPr>
      <p:cViewPr>
        <p:scale>
          <a:sx n="75" d="100"/>
          <a:sy n="75" d="100"/>
        </p:scale>
        <p:origin x="-834" y="-53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8" TargetMode="External"/><Relationship Id="rId1" Type="http://schemas.openxmlformats.org/officeDocument/2006/relationships/themeOverride" Target="../theme/themeOverride5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0.xlsx"/><Relationship Id="rId1" Type="http://schemas.openxmlformats.org/officeDocument/2006/relationships/themeOverride" Target="../theme/themeOverride6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2.xlsx"/><Relationship Id="rId1" Type="http://schemas.openxmlformats.org/officeDocument/2006/relationships/themeOverride" Target="../theme/themeOverride7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5.xlsx"/><Relationship Id="rId1" Type="http://schemas.openxmlformats.org/officeDocument/2006/relationships/themeOverride" Target="../theme/themeOverride8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8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8" TargetMode="External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8" TargetMode="External"/><Relationship Id="rId1" Type="http://schemas.openxmlformats.org/officeDocument/2006/relationships/themeOverride" Target="../theme/themeOverride4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50791331305398291"/>
          <c:y val="2.7185668385052597E-2"/>
          <c:w val="0.46497639735883312"/>
          <c:h val="0.94562866322989525"/>
        </c:manualLayout>
      </c:layout>
      <c:barChart>
        <c:barDir val="bar"/>
        <c:grouping val="clustered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dPt>
            <c:idx val="1"/>
            <c:spPr>
              <a:solidFill>
                <a:srgbClr val="C00000"/>
              </a:solidFill>
            </c:spPr>
          </c:dPt>
          <c:dPt>
            <c:idx val="5"/>
            <c:spPr>
              <a:solidFill>
                <a:srgbClr val="C00000"/>
              </a:solidFill>
            </c:spPr>
          </c:dPt>
          <c:dPt>
            <c:idx val="10"/>
            <c:spPr>
              <a:solidFill>
                <a:srgbClr val="C00000"/>
              </a:solidFill>
            </c:spPr>
          </c:dPt>
          <c:dPt>
            <c:idx val="11"/>
            <c:spPr>
              <a:solidFill>
                <a:srgbClr val="C00000"/>
              </a:solidFill>
            </c:spPr>
          </c:dPt>
          <c:dPt>
            <c:idx val="13"/>
            <c:spPr>
              <a:solidFill>
                <a:srgbClr val="C00000"/>
              </a:solidFill>
            </c:spPr>
          </c:dPt>
          <c:dPt>
            <c:idx val="16"/>
            <c:spPr>
              <a:solidFill>
                <a:srgbClr val="C00000"/>
              </a:solidFill>
            </c:spPr>
          </c:dPt>
          <c:dLbls>
            <c:showVal val="1"/>
          </c:dLbls>
          <c:cat>
            <c:strRef>
              <c:f>Лист1!$G$15:$G$36</c:f>
              <c:strCache>
                <c:ptCount val="22"/>
                <c:pt idx="0">
                  <c:v>ПОЛ</c:v>
                </c:pt>
                <c:pt idx="1">
                  <c:v>мужчины</c:v>
                </c:pt>
                <c:pt idx="2">
                  <c:v>женщины</c:v>
                </c:pt>
                <c:pt idx="3">
                  <c:v>ВОЗРАСТ</c:v>
                </c:pt>
                <c:pt idx="4">
                  <c:v> 12-24</c:v>
                </c:pt>
                <c:pt idx="5">
                  <c:v>25-54</c:v>
                </c:pt>
                <c:pt idx="6">
                  <c:v>55-64</c:v>
                </c:pt>
                <c:pt idx="7">
                  <c:v>65+</c:v>
                </c:pt>
                <c:pt idx="8">
                  <c:v>МАТЕРИАЛЬНО ПОЛОЖЕНИЕ</c:v>
                </c:pt>
                <c:pt idx="9">
                  <c:v>низкое</c:v>
                </c:pt>
                <c:pt idx="10">
                  <c:v>среднее</c:v>
                </c:pt>
                <c:pt idx="11">
                  <c:v>высокое, выше среднего</c:v>
                </c:pt>
                <c:pt idx="12">
                  <c:v>СЕМЕЙНОЕ ПОЛОЖЕНИЕ</c:v>
                </c:pt>
                <c:pt idx="13">
                  <c:v>женат/замужем</c:v>
                </c:pt>
                <c:pt idx="14">
                  <c:v>холост/незамужем</c:v>
                </c:pt>
                <c:pt idx="15">
                  <c:v>СОЦИАЛЬНЫЙ СТАТУС</c:v>
                </c:pt>
                <c:pt idx="16">
                  <c:v>руководители, специалисты, служащие</c:v>
                </c:pt>
                <c:pt idx="17">
                  <c:v>рабочие</c:v>
                </c:pt>
                <c:pt idx="18">
                  <c:v>студенты, учащиеся</c:v>
                </c:pt>
                <c:pt idx="19">
                  <c:v>пенсионеры</c:v>
                </c:pt>
                <c:pt idx="20">
                  <c:v>безработные</c:v>
                </c:pt>
                <c:pt idx="21">
                  <c:v>домохозяйки, молодые мамы</c:v>
                </c:pt>
              </c:strCache>
            </c:strRef>
          </c:cat>
          <c:val>
            <c:numRef>
              <c:f>Лист1!$H$15:$H$36</c:f>
              <c:numCache>
                <c:formatCode>0.0%</c:formatCode>
                <c:ptCount val="22"/>
                <c:pt idx="1">
                  <c:v>0.59834926861158799</c:v>
                </c:pt>
                <c:pt idx="2">
                  <c:v>0.40165073138841234</c:v>
                </c:pt>
                <c:pt idx="4">
                  <c:v>0.12020920160169979</c:v>
                </c:pt>
                <c:pt idx="5">
                  <c:v>0.67393969110076024</c:v>
                </c:pt>
                <c:pt idx="6">
                  <c:v>0.14374438179292329</c:v>
                </c:pt>
                <c:pt idx="7">
                  <c:v>6.2106725504617155E-2</c:v>
                </c:pt>
                <c:pt idx="9">
                  <c:v>5.0802610689716039E-2</c:v>
                </c:pt>
                <c:pt idx="10">
                  <c:v>0.48535896983595023</c:v>
                </c:pt>
                <c:pt idx="11">
                  <c:v>0.46383841947433407</c:v>
                </c:pt>
                <c:pt idx="13">
                  <c:v>0.67396694214876052</c:v>
                </c:pt>
                <c:pt idx="14">
                  <c:v>0.32603305785123965</c:v>
                </c:pt>
                <c:pt idx="16">
                  <c:v>0.54753401360544229</c:v>
                </c:pt>
                <c:pt idx="17">
                  <c:v>0.18843537414965988</c:v>
                </c:pt>
                <c:pt idx="18">
                  <c:v>6.6496598639455784E-2</c:v>
                </c:pt>
                <c:pt idx="19">
                  <c:v>0.10195578231292515</c:v>
                </c:pt>
                <c:pt idx="20">
                  <c:v>4.5068027210884369E-2</c:v>
                </c:pt>
                <c:pt idx="21">
                  <c:v>5.0510204081632676E-2</c:v>
                </c:pt>
              </c:numCache>
            </c:numRef>
          </c:val>
        </c:ser>
        <c:axId val="96066176"/>
        <c:axId val="96149888"/>
      </c:barChart>
      <c:catAx>
        <c:axId val="96066176"/>
        <c:scaling>
          <c:orientation val="maxMin"/>
        </c:scaling>
        <c:axPos val="l"/>
        <c:tickLblPos val="nextTo"/>
        <c:crossAx val="96149888"/>
        <c:crosses val="autoZero"/>
        <c:auto val="1"/>
        <c:lblAlgn val="ctr"/>
        <c:lblOffset val="100"/>
      </c:catAx>
      <c:valAx>
        <c:axId val="96149888"/>
        <c:scaling>
          <c:orientation val="minMax"/>
        </c:scaling>
        <c:delete val="1"/>
        <c:axPos val="t"/>
        <c:numFmt formatCode="General" sourceLinked="1"/>
        <c:tickLblPos val="none"/>
        <c:crossAx val="96066176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</c:chart>
  <c:spPr>
    <a:noFill/>
    <a:ln>
      <a:noFill/>
    </a:ln>
  </c:sp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8317470487322199"/>
          <c:y val="0.21437226050111879"/>
          <c:w val="0.66216816013939761"/>
          <c:h val="0.7556718277334346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9.6168173380889302E-2"/>
                  <c:y val="0.17888210279915692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-9.3248769393534325E-2"/>
                  <c:y val="-0.12861427758384106"/>
                </c:manualLayout>
              </c:layout>
              <c:spPr/>
              <c:txPr>
                <a:bodyPr/>
                <a:lstStyle/>
                <a:p>
                  <a:pPr>
                    <a:defRPr sz="1000" b="1"/>
                  </a:pPr>
                  <a:endParaRPr lang="ru-RU"/>
                </a:p>
              </c:txPr>
              <c:showVal val="1"/>
              <c:showCatName val="1"/>
            </c:dLbl>
            <c:dLbl>
              <c:idx val="3"/>
              <c:layout>
                <c:manualLayout>
                  <c:x val="2.7373312469512027E-2"/>
                  <c:y val="0.1435752255878751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65</a:t>
                    </a:r>
                    <a:r>
                      <a:rPr lang="en-US" dirty="0" smtClean="0"/>
                      <a:t>+</a:t>
                    </a:r>
                    <a:endParaRPr lang="ru-RU" dirty="0" smtClean="0"/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6,2%</a:t>
                    </a:r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Лист1!$A$2:$A$5</c:f>
              <c:strCache>
                <c:ptCount val="4"/>
                <c:pt idx="0">
                  <c:v> 12-24</c:v>
                </c:pt>
                <c:pt idx="1">
                  <c:v>25-54</c:v>
                </c:pt>
                <c:pt idx="2">
                  <c:v>55-64</c:v>
                </c:pt>
                <c:pt idx="3">
                  <c:v>65+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0.12020920160169979</c:v>
                </c:pt>
                <c:pt idx="1">
                  <c:v>0.67393969110076024</c:v>
                </c:pt>
                <c:pt idx="2">
                  <c:v>0.14374438179292329</c:v>
                </c:pt>
                <c:pt idx="3">
                  <c:v>6.2106725504617155E-2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25741949823839583"/>
          <c:y val="3.9963669391462307E-2"/>
          <c:w val="0.66089882007992773"/>
          <c:h val="0.92007266121707543"/>
        </c:manualLayout>
      </c:layout>
      <c:barChart>
        <c:barDir val="bar"/>
        <c:grouping val="clustered"/>
        <c:ser>
          <c:idx val="0"/>
          <c:order val="0"/>
          <c:spPr>
            <a:solidFill>
              <a:srgbClr val="0070C0"/>
            </a:solidFill>
          </c:spPr>
          <c:dPt>
            <c:idx val="0"/>
            <c:spPr>
              <a:solidFill>
                <a:srgbClr val="C00000"/>
              </a:solidFill>
            </c:spPr>
          </c:dPt>
          <c:dLbls>
            <c:showVal val="1"/>
          </c:dLbls>
          <c:cat>
            <c:strRef>
              <c:f>Лист1!$N$13:$N$22</c:f>
              <c:strCache>
                <c:ptCount val="10"/>
                <c:pt idx="0">
                  <c:v>Авторадио</c:v>
                </c:pt>
                <c:pt idx="1">
                  <c:v>Ретро FM</c:v>
                </c:pt>
                <c:pt idx="2">
                  <c:v>Русское Радио</c:v>
                </c:pt>
                <c:pt idx="3">
                  <c:v>Европа Плюс</c:v>
                </c:pt>
                <c:pt idx="4">
                  <c:v>Радио Шансон</c:v>
                </c:pt>
                <c:pt idx="5">
                  <c:v>Эхо Москвы</c:v>
                </c:pt>
                <c:pt idx="6">
                  <c:v>Юмор FM</c:v>
                </c:pt>
                <c:pt idx="7">
                  <c:v>Милицейская Волна</c:v>
                </c:pt>
                <c:pt idx="8">
                  <c:v>Радио Дача 92.4 FM</c:v>
                </c:pt>
                <c:pt idx="9">
                  <c:v>Наше Радио</c:v>
                </c:pt>
              </c:strCache>
            </c:strRef>
          </c:cat>
          <c:val>
            <c:numRef>
              <c:f>Лист1!$O$13:$O$22</c:f>
              <c:numCache>
                <c:formatCode>General</c:formatCode>
                <c:ptCount val="10"/>
                <c:pt idx="0">
                  <c:v>391.9</c:v>
                </c:pt>
                <c:pt idx="1">
                  <c:v>336.2</c:v>
                </c:pt>
                <c:pt idx="2">
                  <c:v>329.7</c:v>
                </c:pt>
                <c:pt idx="3">
                  <c:v>314</c:v>
                </c:pt>
                <c:pt idx="4">
                  <c:v>305.8</c:v>
                </c:pt>
                <c:pt idx="5">
                  <c:v>271.3</c:v>
                </c:pt>
                <c:pt idx="6">
                  <c:v>254.8</c:v>
                </c:pt>
                <c:pt idx="7">
                  <c:v>215.9</c:v>
                </c:pt>
                <c:pt idx="8">
                  <c:v>214.8</c:v>
                </c:pt>
                <c:pt idx="9">
                  <c:v>200.9</c:v>
                </c:pt>
              </c:numCache>
            </c:numRef>
          </c:val>
        </c:ser>
        <c:ser>
          <c:idx val="1"/>
          <c:order val="1"/>
          <c:spPr>
            <a:noFill/>
          </c:spPr>
          <c:dLbls>
            <c:spPr>
              <a:solidFill>
                <a:schemeClr val="bg1"/>
              </a:solidFill>
              <a:ln>
                <a:solidFill>
                  <a:sysClr val="window" lastClr="FFFFFF">
                    <a:lumMod val="65000"/>
                  </a:sysClr>
                </a:solidFill>
              </a:ln>
            </c:spPr>
            <c:showVal val="1"/>
          </c:dLbls>
          <c:cat>
            <c:strRef>
              <c:f>Лист1!$N$13:$N$22</c:f>
              <c:strCache>
                <c:ptCount val="10"/>
                <c:pt idx="0">
                  <c:v>Авторадио</c:v>
                </c:pt>
                <c:pt idx="1">
                  <c:v>Ретро FM</c:v>
                </c:pt>
                <c:pt idx="2">
                  <c:v>Русское Радио</c:v>
                </c:pt>
                <c:pt idx="3">
                  <c:v>Европа Плюс</c:v>
                </c:pt>
                <c:pt idx="4">
                  <c:v>Радио Шансон</c:v>
                </c:pt>
                <c:pt idx="5">
                  <c:v>Эхо Москвы</c:v>
                </c:pt>
                <c:pt idx="6">
                  <c:v>Юмор FM</c:v>
                </c:pt>
                <c:pt idx="7">
                  <c:v>Милицейская Волна</c:v>
                </c:pt>
                <c:pt idx="8">
                  <c:v>Радио Дача 92.4 FM</c:v>
                </c:pt>
                <c:pt idx="9">
                  <c:v>Наше Радио</c:v>
                </c:pt>
              </c:strCache>
            </c:strRef>
          </c:cat>
          <c:val>
            <c:numRef>
              <c:f>Лист1!$P$13:$P$22</c:f>
              <c:numCache>
                <c:formatCode>General</c:formatCode>
                <c:ptCount val="10"/>
                <c:pt idx="0">
                  <c:v>16.3</c:v>
                </c:pt>
                <c:pt idx="1">
                  <c:v>14</c:v>
                </c:pt>
                <c:pt idx="2">
                  <c:v>13.8</c:v>
                </c:pt>
                <c:pt idx="3">
                  <c:v>13.1</c:v>
                </c:pt>
                <c:pt idx="4">
                  <c:v>12.8</c:v>
                </c:pt>
                <c:pt idx="5">
                  <c:v>11.3</c:v>
                </c:pt>
                <c:pt idx="6">
                  <c:v>10.6</c:v>
                </c:pt>
                <c:pt idx="7">
                  <c:v>9</c:v>
                </c:pt>
                <c:pt idx="8">
                  <c:v>9</c:v>
                </c:pt>
                <c:pt idx="9">
                  <c:v>8.4</c:v>
                </c:pt>
              </c:numCache>
            </c:numRef>
          </c:val>
        </c:ser>
        <c:axId val="84366080"/>
        <c:axId val="84367616"/>
      </c:barChart>
      <c:catAx>
        <c:axId val="84366080"/>
        <c:scaling>
          <c:orientation val="maxMin"/>
        </c:scaling>
        <c:axPos val="l"/>
        <c:tickLblPos val="nextTo"/>
        <c:crossAx val="84367616"/>
        <c:crosses val="autoZero"/>
        <c:auto val="1"/>
        <c:lblAlgn val="ctr"/>
        <c:lblOffset val="100"/>
      </c:catAx>
      <c:valAx>
        <c:axId val="84367616"/>
        <c:scaling>
          <c:orientation val="minMax"/>
        </c:scaling>
        <c:delete val="1"/>
        <c:axPos val="t"/>
        <c:numFmt formatCode="General" sourceLinked="1"/>
        <c:tickLblPos val="none"/>
        <c:crossAx val="84366080"/>
        <c:crosses val="autoZero"/>
        <c:crossBetween val="between"/>
      </c:valAx>
    </c:plotArea>
    <c:plotVisOnly val="1"/>
    <c:dispBlanksAs val="gap"/>
  </c:chart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plotArea>
      <c:layout>
        <c:manualLayout>
          <c:layoutTarget val="inner"/>
          <c:xMode val="edge"/>
          <c:yMode val="edge"/>
          <c:x val="0.35381541788607584"/>
          <c:y val="3.7424367683562935E-2"/>
          <c:w val="0.6461845821139246"/>
          <c:h val="0.92515126463287445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dPt>
            <c:idx val="0"/>
            <c:spPr>
              <a:solidFill>
                <a:srgbClr val="C00000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Авторадио</c:v>
                </c:pt>
                <c:pt idx="1">
                  <c:v>Эхо Москвы</c:v>
                </c:pt>
                <c:pt idx="2">
                  <c:v>Ретро FM</c:v>
                </c:pt>
                <c:pt idx="3">
                  <c:v>Русское Радио</c:v>
                </c:pt>
                <c:pt idx="4">
                  <c:v>Европа Плюс</c:v>
                </c:pt>
                <c:pt idx="5">
                  <c:v>Радио Шансон</c:v>
                </c:pt>
                <c:pt idx="6">
                  <c:v>Юмор FM</c:v>
                </c:pt>
                <c:pt idx="7">
                  <c:v>Радио ENERGY</c:v>
                </c:pt>
                <c:pt idx="8">
                  <c:v>Радио Дача 92.4 FM</c:v>
                </c:pt>
                <c:pt idx="9">
                  <c:v>Маяк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492.9</c:v>
                </c:pt>
                <c:pt idx="1">
                  <c:v>406.7</c:v>
                </c:pt>
                <c:pt idx="2">
                  <c:v>392.1</c:v>
                </c:pt>
                <c:pt idx="3">
                  <c:v>379.5</c:v>
                </c:pt>
                <c:pt idx="4">
                  <c:v>370.1</c:v>
                </c:pt>
                <c:pt idx="5">
                  <c:v>310</c:v>
                </c:pt>
                <c:pt idx="6">
                  <c:v>283.89999999999986</c:v>
                </c:pt>
                <c:pt idx="7">
                  <c:v>254.3</c:v>
                </c:pt>
                <c:pt idx="8">
                  <c:v>251</c:v>
                </c:pt>
                <c:pt idx="9">
                  <c:v>248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noFill/>
            <a:ln>
              <a:noFill/>
            </a:ln>
            <a:effectLst/>
          </c:spPr>
          <c:dLbls>
            <c:spPr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Авторадио</c:v>
                </c:pt>
                <c:pt idx="1">
                  <c:v>Эхо Москвы</c:v>
                </c:pt>
                <c:pt idx="2">
                  <c:v>Ретро FM</c:v>
                </c:pt>
                <c:pt idx="3">
                  <c:v>Русское Радио</c:v>
                </c:pt>
                <c:pt idx="4">
                  <c:v>Европа Плюс</c:v>
                </c:pt>
                <c:pt idx="5">
                  <c:v>Радио Шансон</c:v>
                </c:pt>
                <c:pt idx="6">
                  <c:v>Юмор FM</c:v>
                </c:pt>
                <c:pt idx="7">
                  <c:v>Радио ENERGY</c:v>
                </c:pt>
                <c:pt idx="8">
                  <c:v>Радио Дача 92.4 FM</c:v>
                </c:pt>
                <c:pt idx="9">
                  <c:v>Маяк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15.5</c:v>
                </c:pt>
                <c:pt idx="1">
                  <c:v>12.8</c:v>
                </c:pt>
                <c:pt idx="2">
                  <c:v>12.4</c:v>
                </c:pt>
                <c:pt idx="3">
                  <c:v>12</c:v>
                </c:pt>
                <c:pt idx="4">
                  <c:v>11.7</c:v>
                </c:pt>
                <c:pt idx="5">
                  <c:v>9.8000000000000007</c:v>
                </c:pt>
                <c:pt idx="6">
                  <c:v>8.9</c:v>
                </c:pt>
                <c:pt idx="7">
                  <c:v>8</c:v>
                </c:pt>
                <c:pt idx="8">
                  <c:v>7.9</c:v>
                </c:pt>
                <c:pt idx="9">
                  <c:v>7.8</c:v>
                </c:pt>
              </c:numCache>
            </c:numRef>
          </c:val>
        </c:ser>
        <c:axId val="84390272"/>
        <c:axId val="84391808"/>
      </c:barChart>
      <c:catAx>
        <c:axId val="84390272"/>
        <c:scaling>
          <c:orientation val="maxMin"/>
        </c:scaling>
        <c:axPos val="l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4391808"/>
        <c:crosses val="autoZero"/>
        <c:auto val="1"/>
        <c:lblAlgn val="ctr"/>
        <c:lblOffset val="100"/>
      </c:catAx>
      <c:valAx>
        <c:axId val="84391808"/>
        <c:scaling>
          <c:orientation val="minMax"/>
        </c:scaling>
        <c:delete val="1"/>
        <c:axPos val="t"/>
        <c:numFmt formatCode="General" sourceLinked="1"/>
        <c:tickLblPos val="none"/>
        <c:crossAx val="8439027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8317470487322199"/>
          <c:y val="0.21437226050111879"/>
          <c:w val="0.66216816013939761"/>
          <c:h val="0.7556718277334346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c:spPr>
          </c:dPt>
          <c:dPt>
            <c:idx val="2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3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c:spPr>
          </c:dPt>
          <c:dPt>
            <c:idx val="4"/>
            <c:spPr>
              <a:solidFill>
                <a:schemeClr val="bg1">
                  <a:lumMod val="65000"/>
                </a:schemeClr>
              </a:solidFill>
            </c:spPr>
          </c:dPt>
          <c:dLbls>
            <c:dLbl>
              <c:idx val="0"/>
              <c:layout>
                <c:manualLayout>
                  <c:x val="-0.20367927250066356"/>
                  <c:y val="-8.7681849604779968E-2"/>
                </c:manualLayout>
              </c:layout>
              <c:tx>
                <c:rich>
                  <a:bodyPr/>
                  <a:lstStyle/>
                  <a:p>
                    <a:pPr>
                      <a:defRPr sz="1000"/>
                    </a:pPr>
                    <a:r>
                      <a:rPr lang="ru-RU" sz="1000" dirty="0" smtClean="0"/>
                      <a:t>Руководители</a:t>
                    </a:r>
                    <a:r>
                      <a:rPr lang="ru-RU" sz="1000" baseline="0" dirty="0" smtClean="0"/>
                      <a:t> </a:t>
                    </a:r>
                    <a:r>
                      <a:rPr lang="ru-RU" sz="1000" dirty="0" smtClean="0"/>
                      <a:t>специалисты</a:t>
                    </a:r>
                    <a:r>
                      <a:rPr lang="ru-RU" sz="1000" dirty="0"/>
                      <a:t>, служащие; 54,8%</a:t>
                    </a:r>
                  </a:p>
                </c:rich>
              </c:tx>
              <c:spPr/>
              <c:showVal val="1"/>
              <c:showCatName val="1"/>
            </c:dLbl>
            <c:dLbl>
              <c:idx val="1"/>
              <c:layout>
                <c:manualLayout>
                  <c:x val="-2.0566988378302835E-2"/>
                  <c:y val="-7.3563110882476732E-2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-6.9504495967005586E-2"/>
                  <c:y val="2.7401243608436997E-2"/>
                </c:manualLayout>
              </c:layout>
              <c:tx>
                <c:rich>
                  <a:bodyPr/>
                  <a:lstStyle/>
                  <a:p>
                    <a:r>
                      <a:rPr lang="ru-RU" sz="900"/>
                      <a:t>высокое, выше </a:t>
                    </a:r>
                    <a:r>
                      <a:rPr lang="ru-RU" sz="900" smtClean="0"/>
                      <a:t>среднего </a:t>
                    </a:r>
                    <a:r>
                      <a:rPr lang="ru-RU" sz="900"/>
                      <a:t>46,4%</a:t>
                    </a:r>
                    <a:endParaRPr lang="ru-RU"/>
                  </a:p>
                </c:rich>
              </c:tx>
              <c:showVal val="1"/>
              <c:showCatName val="1"/>
            </c:dLbl>
            <c:dLbl>
              <c:idx val="5"/>
              <c:layout>
                <c:manualLayout>
                  <c:x val="0.1783298240210697"/>
                  <c:y val="1.9111601100717104E-2"/>
                </c:manualLayout>
              </c:layout>
              <c:showVal val="1"/>
              <c:showCatName val="1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Лист1!$A$2:$A$7</c:f>
              <c:strCache>
                <c:ptCount val="6"/>
                <c:pt idx="0">
                  <c:v>руководители, специалисты, служащие</c:v>
                </c:pt>
                <c:pt idx="1">
                  <c:v>рабочие</c:v>
                </c:pt>
                <c:pt idx="2">
                  <c:v>студенты, учащиеся</c:v>
                </c:pt>
                <c:pt idx="3">
                  <c:v>пенсионеры</c:v>
                </c:pt>
                <c:pt idx="4">
                  <c:v>безработные</c:v>
                </c:pt>
                <c:pt idx="5">
                  <c:v>домохозяйки, молодые мамы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0.54753401360544229</c:v>
                </c:pt>
                <c:pt idx="1">
                  <c:v>0.18843537414965988</c:v>
                </c:pt>
                <c:pt idx="2">
                  <c:v>6.6496598639455784E-2</c:v>
                </c:pt>
                <c:pt idx="3">
                  <c:v>0.10195578231292515</c:v>
                </c:pt>
                <c:pt idx="4">
                  <c:v>4.5068027210884369E-2</c:v>
                </c:pt>
                <c:pt idx="5">
                  <c:v>5.0510204081632676E-2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20500218722659674"/>
          <c:y val="4.1666666666666664E-2"/>
          <c:w val="0.77277559055118183"/>
          <c:h val="0.89814814814814814"/>
        </c:manualLayout>
      </c:layout>
      <c:barChart>
        <c:barDir val="bar"/>
        <c:grouping val="clustered"/>
        <c:ser>
          <c:idx val="0"/>
          <c:order val="0"/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ysClr val="window" lastClr="FFFFFF">
                  <a:lumMod val="85000"/>
                </a:sysClr>
              </a:solidFill>
              <a:ln>
                <a:solidFill>
                  <a:sysClr val="window" lastClr="FFFFFF">
                    <a:lumMod val="50000"/>
                  </a:sysClr>
                </a:solidFill>
              </a:ln>
            </c:spPr>
          </c:dPt>
          <c:dLbls>
            <c:dLbl>
              <c:idx val="0"/>
              <c:layout>
                <c:manualLayout>
                  <c:x val="0"/>
                  <c:y val="2.7778506853310011E-2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dirty="0" smtClean="0"/>
                      <a:t>6</a:t>
                    </a:r>
                    <a:r>
                      <a:rPr lang="ru-RU" dirty="0" smtClean="0"/>
                      <a:t>5,5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0.0%" sourceLinked="0"/>
              <c:spPr/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1,7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numFmt formatCode="0.0%" sourceLinked="0"/>
            <c:showVal val="1"/>
          </c:dLbls>
          <c:cat>
            <c:strRef>
              <c:f>Лист2!$P$44:$P$45</c:f>
              <c:strCache>
                <c:ptCount val="2"/>
                <c:pt idx="0">
                  <c:v>Авторадио</c:v>
                </c:pt>
                <c:pt idx="1">
                  <c:v>All Radio</c:v>
                </c:pt>
              </c:strCache>
            </c:strRef>
          </c:cat>
          <c:val>
            <c:numRef>
              <c:f>Лист2!$Q$44:$Q$45</c:f>
              <c:numCache>
                <c:formatCode>General</c:formatCode>
                <c:ptCount val="2"/>
                <c:pt idx="0">
                  <c:v>0.63500000000000023</c:v>
                </c:pt>
                <c:pt idx="1">
                  <c:v>0.40200000000000002</c:v>
                </c:pt>
              </c:numCache>
            </c:numRef>
          </c:val>
        </c:ser>
        <c:axId val="96245248"/>
        <c:axId val="96246784"/>
      </c:barChart>
      <c:catAx>
        <c:axId val="96245248"/>
        <c:scaling>
          <c:orientation val="maxMin"/>
        </c:scaling>
        <c:axPos val="l"/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6246784"/>
        <c:crosses val="autoZero"/>
        <c:auto val="1"/>
        <c:lblAlgn val="ctr"/>
        <c:lblOffset val="100"/>
      </c:catAx>
      <c:valAx>
        <c:axId val="96246784"/>
        <c:scaling>
          <c:orientation val="minMax"/>
        </c:scaling>
        <c:delete val="1"/>
        <c:axPos val="t"/>
        <c:numFmt formatCode="General" sourceLinked="1"/>
        <c:majorTickMark val="none"/>
        <c:tickLblPos val="none"/>
        <c:crossAx val="962452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8317470487322199"/>
          <c:y val="0.21437226050111879"/>
          <c:w val="0.66216816013939761"/>
          <c:h val="0.7556718277334346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rgbClr val="C000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100" b="0"/>
                  </a:pPr>
                  <a:endParaRPr lang="ru-RU"/>
                </a:p>
              </c:txPr>
            </c:dLbl>
            <c:dLbl>
              <c:idx val="1"/>
              <c:layout>
                <c:manualLayout>
                  <c:x val="-6.4767119208864174E-2"/>
                  <c:y val="-0.11161641782604928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ru-RU" sz="1200"/>
                      <a:t>в </a:t>
                    </a:r>
                    <a:r>
                      <a:rPr lang="ru-RU" sz="1200" smtClean="0"/>
                      <a:t>машине </a:t>
                    </a:r>
                    <a:r>
                      <a:rPr lang="ru-RU" sz="1200"/>
                      <a:t>65,5%</a:t>
                    </a:r>
                  </a:p>
                </c:rich>
              </c:tx>
              <c:spPr/>
              <c:showVal val="1"/>
              <c:showCatName val="1"/>
            </c:dLbl>
            <c:dLbl>
              <c:idx val="2"/>
              <c:layout>
                <c:manualLayout>
                  <c:x val="0.16147520731838652"/>
                  <c:y val="0.11943739415239121"/>
                </c:manualLayout>
              </c:layout>
              <c:spPr/>
              <c:txPr>
                <a:bodyPr/>
                <a:lstStyle/>
                <a:p>
                  <a:pPr>
                    <a:defRPr sz="1100" b="0"/>
                  </a:pPr>
                  <a:endParaRPr lang="ru-RU"/>
                </a:p>
              </c:txPr>
              <c:showVal val="1"/>
              <c:showCatName val="1"/>
            </c:dLbl>
            <c:dLbl>
              <c:idx val="3"/>
              <c:layout>
                <c:manualLayout>
                  <c:x val="0.10894189243548877"/>
                  <c:y val="7.7292146161274167E-2"/>
                </c:manualLayout>
              </c:layout>
              <c:spPr/>
              <c:txPr>
                <a:bodyPr/>
                <a:lstStyle/>
                <a:p>
                  <a:pPr>
                    <a:defRPr sz="1100" b="0"/>
                  </a:pPr>
                  <a:endParaRPr lang="ru-RU"/>
                </a:p>
              </c:txPr>
              <c:showVal val="1"/>
              <c:showCatName val="1"/>
            </c:dLbl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дома</c:v>
                </c:pt>
                <c:pt idx="1">
                  <c:v>в машине</c:v>
                </c:pt>
                <c:pt idx="2">
                  <c:v>в др. месте</c:v>
                </c:pt>
                <c:pt idx="3">
                  <c:v>на работе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0.18300000000000005</c:v>
                </c:pt>
                <c:pt idx="1">
                  <c:v>0.65500000000000025</c:v>
                </c:pt>
                <c:pt idx="2">
                  <c:v>0.13400000000000001</c:v>
                </c:pt>
                <c:pt idx="3">
                  <c:v>0.10900000000000003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dPt>
            <c:idx val="0"/>
            <c:spPr>
              <a:solidFill>
                <a:srgbClr val="C000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</c:dLbl>
            <c:showVal val="1"/>
          </c:dLbls>
          <c:cat>
            <c:strRef>
              <c:f>Лист3!$I$3:$I$17</c:f>
              <c:strCache>
                <c:ptCount val="15"/>
                <c:pt idx="0">
                  <c:v>Авторадио</c:v>
                </c:pt>
                <c:pt idx="1">
                  <c:v>Ретро FM</c:v>
                </c:pt>
                <c:pt idx="2">
                  <c:v>Русское Радио</c:v>
                </c:pt>
                <c:pt idx="3">
                  <c:v>Юмор FM</c:v>
                </c:pt>
                <c:pt idx="4">
                  <c:v>Европа Плюс</c:v>
                </c:pt>
                <c:pt idx="5">
                  <c:v>Радио Шансон</c:v>
                </c:pt>
                <c:pt idx="6">
                  <c:v>Радио ENERGY</c:v>
                </c:pt>
                <c:pt idx="7">
                  <c:v>DFM</c:v>
                </c:pt>
                <c:pt idx="8">
                  <c:v>Наше Радио</c:v>
                </c:pt>
                <c:pt idx="9">
                  <c:v>Радио Дача 92.4 FM</c:v>
                </c:pt>
                <c:pt idx="10">
                  <c:v>Милицейская Волна</c:v>
                </c:pt>
                <c:pt idx="11">
                  <c:v>Love Radio</c:v>
                </c:pt>
                <c:pt idx="12">
                  <c:v>Эхо Москвы</c:v>
                </c:pt>
                <c:pt idx="13">
                  <c:v>Maximum</c:v>
                </c:pt>
                <c:pt idx="14">
                  <c:v>Business FM</c:v>
                </c:pt>
              </c:strCache>
            </c:strRef>
          </c:cat>
          <c:val>
            <c:numRef>
              <c:f>Лист3!$J$3:$J$17</c:f>
              <c:numCache>
                <c:formatCode>General</c:formatCode>
                <c:ptCount val="15"/>
                <c:pt idx="0">
                  <c:v>801.2</c:v>
                </c:pt>
                <c:pt idx="1">
                  <c:v>480.2</c:v>
                </c:pt>
                <c:pt idx="2">
                  <c:v>462.3</c:v>
                </c:pt>
                <c:pt idx="3">
                  <c:v>455</c:v>
                </c:pt>
                <c:pt idx="4">
                  <c:v>452.4</c:v>
                </c:pt>
                <c:pt idx="5">
                  <c:v>441.8</c:v>
                </c:pt>
                <c:pt idx="6">
                  <c:v>363.3</c:v>
                </c:pt>
                <c:pt idx="7">
                  <c:v>288.10000000000002</c:v>
                </c:pt>
                <c:pt idx="8">
                  <c:v>287.60000000000002</c:v>
                </c:pt>
                <c:pt idx="9">
                  <c:v>286.5</c:v>
                </c:pt>
                <c:pt idx="10">
                  <c:v>282</c:v>
                </c:pt>
                <c:pt idx="11">
                  <c:v>254.7</c:v>
                </c:pt>
                <c:pt idx="12">
                  <c:v>243.9</c:v>
                </c:pt>
                <c:pt idx="13">
                  <c:v>237.6</c:v>
                </c:pt>
                <c:pt idx="14">
                  <c:v>231.4</c:v>
                </c:pt>
              </c:numCache>
            </c:numRef>
          </c:val>
        </c:ser>
        <c:gapWidth val="62"/>
        <c:axId val="104279040"/>
        <c:axId val="104293120"/>
      </c:barChart>
      <c:catAx>
        <c:axId val="104279040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/>
            </a:pPr>
            <a:endParaRPr lang="ru-RU"/>
          </a:p>
        </c:txPr>
        <c:crossAx val="104293120"/>
        <c:crosses val="autoZero"/>
        <c:auto val="1"/>
        <c:lblAlgn val="ctr"/>
        <c:lblOffset val="100"/>
      </c:catAx>
      <c:valAx>
        <c:axId val="104293120"/>
        <c:scaling>
          <c:orientation val="minMax"/>
        </c:scaling>
        <c:delete val="1"/>
        <c:axPos val="l"/>
        <c:numFmt formatCode="General" sourceLinked="1"/>
        <c:tickLblPos val="none"/>
        <c:crossAx val="104279040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</c:chart>
  <c:spPr>
    <a:noFill/>
    <a:ln>
      <a:noFill/>
    </a:ln>
  </c:spPr>
  <c:externalData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plotArea>
      <c:layout>
        <c:manualLayout>
          <c:layoutTarget val="inner"/>
          <c:xMode val="edge"/>
          <c:yMode val="edge"/>
          <c:x val="0.35092685512174437"/>
          <c:y val="3.7424367683562935E-2"/>
          <c:w val="0.64907314487825551"/>
          <c:h val="0.92515126463287445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dPt>
            <c:idx val="0"/>
            <c:spPr>
              <a:solidFill>
                <a:srgbClr val="C00000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Авторадио</c:v>
                </c:pt>
                <c:pt idx="1">
                  <c:v>Русское Радио</c:v>
                </c:pt>
                <c:pt idx="2">
                  <c:v>Ретро FM</c:v>
                </c:pt>
                <c:pt idx="3">
                  <c:v>Радио Шансон</c:v>
                </c:pt>
                <c:pt idx="4">
                  <c:v>Эхо Москвы</c:v>
                </c:pt>
                <c:pt idx="5">
                  <c:v>Европа Плюс</c:v>
                </c:pt>
                <c:pt idx="6">
                  <c:v>Юмор FM</c:v>
                </c:pt>
                <c:pt idx="7">
                  <c:v>Радио Дача 92.4 FM</c:v>
                </c:pt>
                <c:pt idx="8">
                  <c:v>Милицейская Волна</c:v>
                </c:pt>
                <c:pt idx="9">
                  <c:v>Маяк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1076.3</c:v>
                </c:pt>
                <c:pt idx="1">
                  <c:v>922.3</c:v>
                </c:pt>
                <c:pt idx="2">
                  <c:v>866.9</c:v>
                </c:pt>
                <c:pt idx="3">
                  <c:v>864</c:v>
                </c:pt>
                <c:pt idx="4">
                  <c:v>847</c:v>
                </c:pt>
                <c:pt idx="5">
                  <c:v>841.8</c:v>
                </c:pt>
                <c:pt idx="6">
                  <c:v>689.5</c:v>
                </c:pt>
                <c:pt idx="7">
                  <c:v>619.20000000000005</c:v>
                </c:pt>
                <c:pt idx="8">
                  <c:v>603.29999999999995</c:v>
                </c:pt>
                <c:pt idx="9">
                  <c:v>598.6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noFill/>
            <a:ln>
              <a:noFill/>
            </a:ln>
            <a:effectLst/>
          </c:spPr>
          <c:dLbls>
            <c:spPr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Авторадио</c:v>
                </c:pt>
                <c:pt idx="1">
                  <c:v>Русское Радио</c:v>
                </c:pt>
                <c:pt idx="2">
                  <c:v>Ретро FM</c:v>
                </c:pt>
                <c:pt idx="3">
                  <c:v>Радио Шансон</c:v>
                </c:pt>
                <c:pt idx="4">
                  <c:v>Эхо Москвы</c:v>
                </c:pt>
                <c:pt idx="5">
                  <c:v>Европа Плюс</c:v>
                </c:pt>
                <c:pt idx="6">
                  <c:v>Юмор FM</c:v>
                </c:pt>
                <c:pt idx="7">
                  <c:v>Радио Дача 92.4 FM</c:v>
                </c:pt>
                <c:pt idx="8">
                  <c:v>Милицейская Волна</c:v>
                </c:pt>
                <c:pt idx="9">
                  <c:v>Маяк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13.6</c:v>
                </c:pt>
                <c:pt idx="1">
                  <c:v>11.6</c:v>
                </c:pt>
                <c:pt idx="2">
                  <c:v>10.9</c:v>
                </c:pt>
                <c:pt idx="3">
                  <c:v>10.9</c:v>
                </c:pt>
                <c:pt idx="4">
                  <c:v>10.7</c:v>
                </c:pt>
                <c:pt idx="5">
                  <c:v>10.6</c:v>
                </c:pt>
                <c:pt idx="6">
                  <c:v>8.7000000000000011</c:v>
                </c:pt>
                <c:pt idx="7">
                  <c:v>7.8</c:v>
                </c:pt>
                <c:pt idx="8">
                  <c:v>7.6</c:v>
                </c:pt>
                <c:pt idx="9">
                  <c:v>7.6</c:v>
                </c:pt>
              </c:numCache>
            </c:numRef>
          </c:val>
        </c:ser>
        <c:axId val="104481536"/>
        <c:axId val="104483072"/>
      </c:barChart>
      <c:catAx>
        <c:axId val="104481536"/>
        <c:scaling>
          <c:orientation val="maxMin"/>
        </c:scaling>
        <c:axPos val="l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4483072"/>
        <c:crosses val="autoZero"/>
        <c:auto val="1"/>
        <c:lblAlgn val="ctr"/>
        <c:lblOffset val="100"/>
      </c:catAx>
      <c:valAx>
        <c:axId val="104483072"/>
        <c:scaling>
          <c:orientation val="minMax"/>
        </c:scaling>
        <c:delete val="1"/>
        <c:axPos val="t"/>
        <c:numFmt formatCode="General" sourceLinked="1"/>
        <c:tickLblPos val="none"/>
        <c:crossAx val="1044815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8317470487322199"/>
          <c:y val="0.21437226050111879"/>
          <c:w val="0.66216816013939761"/>
          <c:h val="0.7556718277334346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высокое, выше </a:t>
                    </a:r>
                    <a:r>
                      <a:rPr lang="ru-RU" smtClean="0"/>
                      <a:t>среднего </a:t>
                    </a:r>
                    <a:r>
                      <a:rPr lang="ru-RU"/>
                      <a:t>46,4%</a:t>
                    </a:r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низкое</c:v>
                </c:pt>
                <c:pt idx="1">
                  <c:v>среднее</c:v>
                </c:pt>
                <c:pt idx="2">
                  <c:v>высокое, выше среднего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5.0802610689716039E-2</c:v>
                </c:pt>
                <c:pt idx="1">
                  <c:v>0.48535896983595023</c:v>
                </c:pt>
                <c:pt idx="2">
                  <c:v>0.46383841947433407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1.9928946245198229E-2"/>
          <c:y val="3.9513336075870843E-4"/>
          <c:w val="0.96006036601927791"/>
          <c:h val="0.72346383782375101"/>
        </c:manualLayout>
      </c:layout>
      <c:lineChart>
        <c:grouping val="standard"/>
        <c:ser>
          <c:idx val="0"/>
          <c:order val="0"/>
          <c:tx>
            <c:strRef>
              <c:f>Лист1!$O$5</c:f>
              <c:strCache>
                <c:ptCount val="1"/>
                <c:pt idx="0">
                  <c:v>TV</c:v>
                </c:pt>
              </c:strCache>
            </c:strRef>
          </c:tx>
          <c:marker>
            <c:symbol val="none"/>
          </c:marker>
          <c:cat>
            <c:strRef>
              <c:f>Лист1!$N$6:$N$101</c:f>
              <c:strCache>
                <c:ptCount val="96"/>
                <c:pt idx="0">
                  <c:v>05:00 - 05:15</c:v>
                </c:pt>
                <c:pt idx="1">
                  <c:v>05:15 - 05:30</c:v>
                </c:pt>
                <c:pt idx="2">
                  <c:v>05:30 - 05:45</c:v>
                </c:pt>
                <c:pt idx="3">
                  <c:v>05:45 - 06:00</c:v>
                </c:pt>
                <c:pt idx="4">
                  <c:v>06:00 - 06:15</c:v>
                </c:pt>
                <c:pt idx="5">
                  <c:v>06:15 - 06:30</c:v>
                </c:pt>
                <c:pt idx="6">
                  <c:v>06:30 - 06:45</c:v>
                </c:pt>
                <c:pt idx="7">
                  <c:v>06:45 - 07:00</c:v>
                </c:pt>
                <c:pt idx="8">
                  <c:v>07:00 - 07:15</c:v>
                </c:pt>
                <c:pt idx="9">
                  <c:v>07:15 - 07:30</c:v>
                </c:pt>
                <c:pt idx="10">
                  <c:v>07:30 - 07:45</c:v>
                </c:pt>
                <c:pt idx="11">
                  <c:v>07:45 - 08:00</c:v>
                </c:pt>
                <c:pt idx="12">
                  <c:v>08:00 - 08:15</c:v>
                </c:pt>
                <c:pt idx="13">
                  <c:v>08:15 - 08:30</c:v>
                </c:pt>
                <c:pt idx="14">
                  <c:v>08:30 - 08:45</c:v>
                </c:pt>
                <c:pt idx="15">
                  <c:v>08:45 - 09:00</c:v>
                </c:pt>
                <c:pt idx="16">
                  <c:v>09:00 - 09:15</c:v>
                </c:pt>
                <c:pt idx="17">
                  <c:v>09:15 - 09:30</c:v>
                </c:pt>
                <c:pt idx="18">
                  <c:v>09:30 - 09:45</c:v>
                </c:pt>
                <c:pt idx="19">
                  <c:v>09:45 - 10:00</c:v>
                </c:pt>
                <c:pt idx="20">
                  <c:v>10:00 - 10:15</c:v>
                </c:pt>
                <c:pt idx="21">
                  <c:v>10:15 - 10:30</c:v>
                </c:pt>
                <c:pt idx="22">
                  <c:v>10:30 - 10:45</c:v>
                </c:pt>
                <c:pt idx="23">
                  <c:v>10:45 - 11:00</c:v>
                </c:pt>
                <c:pt idx="24">
                  <c:v>11:00 - 11:15</c:v>
                </c:pt>
                <c:pt idx="25">
                  <c:v>11:15 - 11:30</c:v>
                </c:pt>
                <c:pt idx="26">
                  <c:v>11:30 - 11:45</c:v>
                </c:pt>
                <c:pt idx="27">
                  <c:v>11:45 - 12:00</c:v>
                </c:pt>
                <c:pt idx="28">
                  <c:v>12:00 - 12:15</c:v>
                </c:pt>
                <c:pt idx="29">
                  <c:v>12:15 - 12:30</c:v>
                </c:pt>
                <c:pt idx="30">
                  <c:v>12:30 - 12:45</c:v>
                </c:pt>
                <c:pt idx="31">
                  <c:v>12:45 - 13:00</c:v>
                </c:pt>
                <c:pt idx="32">
                  <c:v>13:00 - 13:15</c:v>
                </c:pt>
                <c:pt idx="33">
                  <c:v>13:15 - 13:30</c:v>
                </c:pt>
                <c:pt idx="34">
                  <c:v>13:30 - 13:45</c:v>
                </c:pt>
                <c:pt idx="35">
                  <c:v>13:45 - 14:00</c:v>
                </c:pt>
                <c:pt idx="36">
                  <c:v>14:00 - 14:15</c:v>
                </c:pt>
                <c:pt idx="37">
                  <c:v>14:15 - 14:30</c:v>
                </c:pt>
                <c:pt idx="38">
                  <c:v>14:30 - 14:45</c:v>
                </c:pt>
                <c:pt idx="39">
                  <c:v>14:45 - 15:00</c:v>
                </c:pt>
                <c:pt idx="40">
                  <c:v>15:00 - 15:15</c:v>
                </c:pt>
                <c:pt idx="41">
                  <c:v>15:15 - 15:30</c:v>
                </c:pt>
                <c:pt idx="42">
                  <c:v>15:30 - 15:45</c:v>
                </c:pt>
                <c:pt idx="43">
                  <c:v>15:45 - 16:00</c:v>
                </c:pt>
                <c:pt idx="44">
                  <c:v>16:00 - 16:15</c:v>
                </c:pt>
                <c:pt idx="45">
                  <c:v>16:15 - 16:30</c:v>
                </c:pt>
                <c:pt idx="46">
                  <c:v>16:30 - 16:45</c:v>
                </c:pt>
                <c:pt idx="47">
                  <c:v>16:45 - 17:00</c:v>
                </c:pt>
                <c:pt idx="48">
                  <c:v>17:00 - 17:15</c:v>
                </c:pt>
                <c:pt idx="49">
                  <c:v>17:15 - 17:30</c:v>
                </c:pt>
                <c:pt idx="50">
                  <c:v>17:30 - 17:45</c:v>
                </c:pt>
                <c:pt idx="51">
                  <c:v>17:45 - 18:00</c:v>
                </c:pt>
                <c:pt idx="52">
                  <c:v>18:00 - 18:15</c:v>
                </c:pt>
                <c:pt idx="53">
                  <c:v>18:15 - 18:30</c:v>
                </c:pt>
                <c:pt idx="54">
                  <c:v>18:30 - 18:45</c:v>
                </c:pt>
                <c:pt idx="55">
                  <c:v>18:45 - 19:00</c:v>
                </c:pt>
                <c:pt idx="56">
                  <c:v>19:00 - 19:15</c:v>
                </c:pt>
                <c:pt idx="57">
                  <c:v>19:15 - 19:30</c:v>
                </c:pt>
                <c:pt idx="58">
                  <c:v>19:30 - 19:45</c:v>
                </c:pt>
                <c:pt idx="59">
                  <c:v>19:45 - 20:00</c:v>
                </c:pt>
                <c:pt idx="60">
                  <c:v>20:00 - 20:15</c:v>
                </c:pt>
                <c:pt idx="61">
                  <c:v>20:15 - 20:30</c:v>
                </c:pt>
                <c:pt idx="62">
                  <c:v>20:30 - 20:45</c:v>
                </c:pt>
                <c:pt idx="63">
                  <c:v>20:45 - 21:00</c:v>
                </c:pt>
                <c:pt idx="64">
                  <c:v>21:00 - 21:15</c:v>
                </c:pt>
                <c:pt idx="65">
                  <c:v>21:15 - 21:30</c:v>
                </c:pt>
                <c:pt idx="66">
                  <c:v>21:30 - 21:45</c:v>
                </c:pt>
                <c:pt idx="67">
                  <c:v>21:45 - 22:00</c:v>
                </c:pt>
                <c:pt idx="68">
                  <c:v>22:00 - 22:15</c:v>
                </c:pt>
                <c:pt idx="69">
                  <c:v>22:15 - 22:30</c:v>
                </c:pt>
                <c:pt idx="70">
                  <c:v>22:30 - 22:45</c:v>
                </c:pt>
                <c:pt idx="71">
                  <c:v>22:45 - 23:00</c:v>
                </c:pt>
                <c:pt idx="72">
                  <c:v>23:00 - 23:15</c:v>
                </c:pt>
                <c:pt idx="73">
                  <c:v>23:15 - 23:30</c:v>
                </c:pt>
                <c:pt idx="74">
                  <c:v>23:30 - 23:45</c:v>
                </c:pt>
                <c:pt idx="75">
                  <c:v>23:45 - 24:00</c:v>
                </c:pt>
                <c:pt idx="76">
                  <c:v>24:00 - 24:15</c:v>
                </c:pt>
                <c:pt idx="77">
                  <c:v>24:15 - 24:30</c:v>
                </c:pt>
                <c:pt idx="78">
                  <c:v>24:30 - 24:45</c:v>
                </c:pt>
                <c:pt idx="79">
                  <c:v>24:45 - 25:00</c:v>
                </c:pt>
                <c:pt idx="80">
                  <c:v>25:00 - 25:15</c:v>
                </c:pt>
                <c:pt idx="81">
                  <c:v>25:15 - 25:30</c:v>
                </c:pt>
                <c:pt idx="82">
                  <c:v>25:30 - 25:45</c:v>
                </c:pt>
                <c:pt idx="83">
                  <c:v>25:45 - 26:00</c:v>
                </c:pt>
                <c:pt idx="84">
                  <c:v>26:00 - 26:15</c:v>
                </c:pt>
                <c:pt idx="85">
                  <c:v>26:15 - 26:30</c:v>
                </c:pt>
                <c:pt idx="86">
                  <c:v>26:30 - 26:45</c:v>
                </c:pt>
                <c:pt idx="87">
                  <c:v>26:45 - 27:00</c:v>
                </c:pt>
                <c:pt idx="88">
                  <c:v>27:00 - 27:15</c:v>
                </c:pt>
                <c:pt idx="89">
                  <c:v>27:15 - 27:30</c:v>
                </c:pt>
                <c:pt idx="90">
                  <c:v>27:30 - 27:45</c:v>
                </c:pt>
                <c:pt idx="91">
                  <c:v>27:45 - 28:00</c:v>
                </c:pt>
                <c:pt idx="92">
                  <c:v>28:00 - 28:15</c:v>
                </c:pt>
                <c:pt idx="93">
                  <c:v>28:15 - 28:30</c:v>
                </c:pt>
                <c:pt idx="94">
                  <c:v>28:30 - 28:45</c:v>
                </c:pt>
                <c:pt idx="95">
                  <c:v>28:45 - 29:00</c:v>
                </c:pt>
              </c:strCache>
            </c:strRef>
          </c:cat>
          <c:val>
            <c:numRef>
              <c:f>Лист1!$O$6:$O$101</c:f>
              <c:numCache>
                <c:formatCode>0.0</c:formatCode>
                <c:ptCount val="96"/>
                <c:pt idx="0">
                  <c:v>3.3699999999999997</c:v>
                </c:pt>
                <c:pt idx="1">
                  <c:v>3.4499999999999997</c:v>
                </c:pt>
                <c:pt idx="2">
                  <c:v>3.6</c:v>
                </c:pt>
                <c:pt idx="3">
                  <c:v>3.8299999999999992</c:v>
                </c:pt>
                <c:pt idx="4">
                  <c:v>4.26</c:v>
                </c:pt>
                <c:pt idx="5">
                  <c:v>4.5999999999999996</c:v>
                </c:pt>
                <c:pt idx="6">
                  <c:v>5.1199999999999983</c:v>
                </c:pt>
                <c:pt idx="7">
                  <c:v>5.64</c:v>
                </c:pt>
                <c:pt idx="8">
                  <c:v>6.3199999999999985</c:v>
                </c:pt>
                <c:pt idx="9">
                  <c:v>7.1599999999999984</c:v>
                </c:pt>
                <c:pt idx="10">
                  <c:v>7.98</c:v>
                </c:pt>
                <c:pt idx="11">
                  <c:v>8.48</c:v>
                </c:pt>
                <c:pt idx="12">
                  <c:v>9</c:v>
                </c:pt>
                <c:pt idx="13">
                  <c:v>9.56</c:v>
                </c:pt>
                <c:pt idx="14">
                  <c:v>10.23</c:v>
                </c:pt>
                <c:pt idx="15">
                  <c:v>11.01</c:v>
                </c:pt>
                <c:pt idx="16">
                  <c:v>11.860000000000003</c:v>
                </c:pt>
                <c:pt idx="17">
                  <c:v>12.360000000000003</c:v>
                </c:pt>
                <c:pt idx="18">
                  <c:v>13.01</c:v>
                </c:pt>
                <c:pt idx="19">
                  <c:v>13.97</c:v>
                </c:pt>
                <c:pt idx="20">
                  <c:v>14.92</c:v>
                </c:pt>
                <c:pt idx="21">
                  <c:v>15.63</c:v>
                </c:pt>
                <c:pt idx="22">
                  <c:v>16.02</c:v>
                </c:pt>
                <c:pt idx="23">
                  <c:v>16.559999999999999</c:v>
                </c:pt>
                <c:pt idx="24">
                  <c:v>16.899999999999999</c:v>
                </c:pt>
                <c:pt idx="25">
                  <c:v>17.03</c:v>
                </c:pt>
                <c:pt idx="26">
                  <c:v>17.309999999999999</c:v>
                </c:pt>
                <c:pt idx="27">
                  <c:v>18.010000000000005</c:v>
                </c:pt>
                <c:pt idx="28">
                  <c:v>18.2</c:v>
                </c:pt>
                <c:pt idx="29">
                  <c:v>18.329999999999991</c:v>
                </c:pt>
                <c:pt idx="30">
                  <c:v>18.350000000000001</c:v>
                </c:pt>
                <c:pt idx="31">
                  <c:v>18.75</c:v>
                </c:pt>
                <c:pt idx="32">
                  <c:v>18.8</c:v>
                </c:pt>
                <c:pt idx="33">
                  <c:v>18.93</c:v>
                </c:pt>
                <c:pt idx="34">
                  <c:v>18.91</c:v>
                </c:pt>
                <c:pt idx="35">
                  <c:v>19.190000000000001</c:v>
                </c:pt>
                <c:pt idx="36">
                  <c:v>19.5</c:v>
                </c:pt>
                <c:pt idx="37">
                  <c:v>19.62</c:v>
                </c:pt>
                <c:pt idx="38">
                  <c:v>19.72</c:v>
                </c:pt>
                <c:pt idx="39">
                  <c:v>20.18</c:v>
                </c:pt>
                <c:pt idx="40">
                  <c:v>20.51</c:v>
                </c:pt>
                <c:pt idx="41">
                  <c:v>20.630000000000006</c:v>
                </c:pt>
                <c:pt idx="42">
                  <c:v>20.979999999999993</c:v>
                </c:pt>
                <c:pt idx="43">
                  <c:v>21.62</c:v>
                </c:pt>
                <c:pt idx="44">
                  <c:v>22.27</c:v>
                </c:pt>
                <c:pt idx="45">
                  <c:v>22.72</c:v>
                </c:pt>
                <c:pt idx="46">
                  <c:v>23.18</c:v>
                </c:pt>
                <c:pt idx="47">
                  <c:v>24.05</c:v>
                </c:pt>
                <c:pt idx="48">
                  <c:v>24.45</c:v>
                </c:pt>
                <c:pt idx="49">
                  <c:v>25.07</c:v>
                </c:pt>
                <c:pt idx="50">
                  <c:v>26</c:v>
                </c:pt>
                <c:pt idx="51">
                  <c:v>27.24</c:v>
                </c:pt>
                <c:pt idx="52">
                  <c:v>28.06</c:v>
                </c:pt>
                <c:pt idx="53">
                  <c:v>29.150000000000006</c:v>
                </c:pt>
                <c:pt idx="54">
                  <c:v>29.979999999999993</c:v>
                </c:pt>
                <c:pt idx="55">
                  <c:v>31.310000000000006</c:v>
                </c:pt>
                <c:pt idx="56">
                  <c:v>32.730000000000011</c:v>
                </c:pt>
                <c:pt idx="57">
                  <c:v>33.81</c:v>
                </c:pt>
                <c:pt idx="58">
                  <c:v>34.870000000000005</c:v>
                </c:pt>
                <c:pt idx="59">
                  <c:v>36.08</c:v>
                </c:pt>
                <c:pt idx="60">
                  <c:v>37.160000000000011</c:v>
                </c:pt>
                <c:pt idx="61">
                  <c:v>38.050000000000004</c:v>
                </c:pt>
                <c:pt idx="62">
                  <c:v>38.950000000000003</c:v>
                </c:pt>
                <c:pt idx="63">
                  <c:v>39.840000000000003</c:v>
                </c:pt>
                <c:pt idx="64">
                  <c:v>40.730000000000011</c:v>
                </c:pt>
                <c:pt idx="65">
                  <c:v>40.64</c:v>
                </c:pt>
                <c:pt idx="66">
                  <c:v>40.520000000000003</c:v>
                </c:pt>
                <c:pt idx="67">
                  <c:v>40.050000000000004</c:v>
                </c:pt>
                <c:pt idx="68">
                  <c:v>39.800000000000004</c:v>
                </c:pt>
                <c:pt idx="69">
                  <c:v>39.290000000000013</c:v>
                </c:pt>
                <c:pt idx="70">
                  <c:v>38.64</c:v>
                </c:pt>
                <c:pt idx="71">
                  <c:v>37.800000000000004</c:v>
                </c:pt>
                <c:pt idx="72">
                  <c:v>36.42</c:v>
                </c:pt>
                <c:pt idx="73">
                  <c:v>34.03</c:v>
                </c:pt>
                <c:pt idx="74">
                  <c:v>31.779999999999994</c:v>
                </c:pt>
                <c:pt idx="75">
                  <c:v>29.6</c:v>
                </c:pt>
                <c:pt idx="76">
                  <c:v>26.45</c:v>
                </c:pt>
                <c:pt idx="77">
                  <c:v>23.54</c:v>
                </c:pt>
                <c:pt idx="78">
                  <c:v>20.57</c:v>
                </c:pt>
                <c:pt idx="79">
                  <c:v>17.59</c:v>
                </c:pt>
                <c:pt idx="80">
                  <c:v>15.38</c:v>
                </c:pt>
                <c:pt idx="81">
                  <c:v>13.39</c:v>
                </c:pt>
                <c:pt idx="82">
                  <c:v>11.77</c:v>
                </c:pt>
                <c:pt idx="83">
                  <c:v>10.39</c:v>
                </c:pt>
                <c:pt idx="84">
                  <c:v>9.1</c:v>
                </c:pt>
                <c:pt idx="85">
                  <c:v>8.02</c:v>
                </c:pt>
                <c:pt idx="86">
                  <c:v>7.09</c:v>
                </c:pt>
                <c:pt idx="87">
                  <c:v>6.42</c:v>
                </c:pt>
                <c:pt idx="88">
                  <c:v>5.58</c:v>
                </c:pt>
                <c:pt idx="89">
                  <c:v>5.03</c:v>
                </c:pt>
                <c:pt idx="90">
                  <c:v>4.51</c:v>
                </c:pt>
                <c:pt idx="91">
                  <c:v>4.1499999999999995</c:v>
                </c:pt>
                <c:pt idx="92">
                  <c:v>3.82</c:v>
                </c:pt>
                <c:pt idx="93">
                  <c:v>3.59</c:v>
                </c:pt>
                <c:pt idx="94">
                  <c:v>3.4</c:v>
                </c:pt>
                <c:pt idx="95">
                  <c:v>3.4499999999999997</c:v>
                </c:pt>
              </c:numCache>
            </c:numRef>
          </c:val>
        </c:ser>
        <c:ser>
          <c:idx val="1"/>
          <c:order val="1"/>
          <c:tx>
            <c:strRef>
              <c:f>Лист1!$P$5</c:f>
              <c:strCache>
                <c:ptCount val="1"/>
                <c:pt idx="0">
                  <c:v>Radio</c:v>
                </c:pt>
              </c:strCache>
            </c:strRef>
          </c:tx>
          <c:marker>
            <c:symbol val="none"/>
          </c:marker>
          <c:cat>
            <c:strRef>
              <c:f>Лист1!$N$6:$N$101</c:f>
              <c:strCache>
                <c:ptCount val="96"/>
                <c:pt idx="0">
                  <c:v>05:00 - 05:15</c:v>
                </c:pt>
                <c:pt idx="1">
                  <c:v>05:15 - 05:30</c:v>
                </c:pt>
                <c:pt idx="2">
                  <c:v>05:30 - 05:45</c:v>
                </c:pt>
                <c:pt idx="3">
                  <c:v>05:45 - 06:00</c:v>
                </c:pt>
                <c:pt idx="4">
                  <c:v>06:00 - 06:15</c:v>
                </c:pt>
                <c:pt idx="5">
                  <c:v>06:15 - 06:30</c:v>
                </c:pt>
                <c:pt idx="6">
                  <c:v>06:30 - 06:45</c:v>
                </c:pt>
                <c:pt idx="7">
                  <c:v>06:45 - 07:00</c:v>
                </c:pt>
                <c:pt idx="8">
                  <c:v>07:00 - 07:15</c:v>
                </c:pt>
                <c:pt idx="9">
                  <c:v>07:15 - 07:30</c:v>
                </c:pt>
                <c:pt idx="10">
                  <c:v>07:30 - 07:45</c:v>
                </c:pt>
                <c:pt idx="11">
                  <c:v>07:45 - 08:00</c:v>
                </c:pt>
                <c:pt idx="12">
                  <c:v>08:00 - 08:15</c:v>
                </c:pt>
                <c:pt idx="13">
                  <c:v>08:15 - 08:30</c:v>
                </c:pt>
                <c:pt idx="14">
                  <c:v>08:30 - 08:45</c:v>
                </c:pt>
                <c:pt idx="15">
                  <c:v>08:45 - 09:00</c:v>
                </c:pt>
                <c:pt idx="16">
                  <c:v>09:00 - 09:15</c:v>
                </c:pt>
                <c:pt idx="17">
                  <c:v>09:15 - 09:30</c:v>
                </c:pt>
                <c:pt idx="18">
                  <c:v>09:30 - 09:45</c:v>
                </c:pt>
                <c:pt idx="19">
                  <c:v>09:45 - 10:00</c:v>
                </c:pt>
                <c:pt idx="20">
                  <c:v>10:00 - 10:15</c:v>
                </c:pt>
                <c:pt idx="21">
                  <c:v>10:15 - 10:30</c:v>
                </c:pt>
                <c:pt idx="22">
                  <c:v>10:30 - 10:45</c:v>
                </c:pt>
                <c:pt idx="23">
                  <c:v>10:45 - 11:00</c:v>
                </c:pt>
                <c:pt idx="24">
                  <c:v>11:00 - 11:15</c:v>
                </c:pt>
                <c:pt idx="25">
                  <c:v>11:15 - 11:30</c:v>
                </c:pt>
                <c:pt idx="26">
                  <c:v>11:30 - 11:45</c:v>
                </c:pt>
                <c:pt idx="27">
                  <c:v>11:45 - 12:00</c:v>
                </c:pt>
                <c:pt idx="28">
                  <c:v>12:00 - 12:15</c:v>
                </c:pt>
                <c:pt idx="29">
                  <c:v>12:15 - 12:30</c:v>
                </c:pt>
                <c:pt idx="30">
                  <c:v>12:30 - 12:45</c:v>
                </c:pt>
                <c:pt idx="31">
                  <c:v>12:45 - 13:00</c:v>
                </c:pt>
                <c:pt idx="32">
                  <c:v>13:00 - 13:15</c:v>
                </c:pt>
                <c:pt idx="33">
                  <c:v>13:15 - 13:30</c:v>
                </c:pt>
                <c:pt idx="34">
                  <c:v>13:30 - 13:45</c:v>
                </c:pt>
                <c:pt idx="35">
                  <c:v>13:45 - 14:00</c:v>
                </c:pt>
                <c:pt idx="36">
                  <c:v>14:00 - 14:15</c:v>
                </c:pt>
                <c:pt idx="37">
                  <c:v>14:15 - 14:30</c:v>
                </c:pt>
                <c:pt idx="38">
                  <c:v>14:30 - 14:45</c:v>
                </c:pt>
                <c:pt idx="39">
                  <c:v>14:45 - 15:00</c:v>
                </c:pt>
                <c:pt idx="40">
                  <c:v>15:00 - 15:15</c:v>
                </c:pt>
                <c:pt idx="41">
                  <c:v>15:15 - 15:30</c:v>
                </c:pt>
                <c:pt idx="42">
                  <c:v>15:30 - 15:45</c:v>
                </c:pt>
                <c:pt idx="43">
                  <c:v>15:45 - 16:00</c:v>
                </c:pt>
                <c:pt idx="44">
                  <c:v>16:00 - 16:15</c:v>
                </c:pt>
                <c:pt idx="45">
                  <c:v>16:15 - 16:30</c:v>
                </c:pt>
                <c:pt idx="46">
                  <c:v>16:30 - 16:45</c:v>
                </c:pt>
                <c:pt idx="47">
                  <c:v>16:45 - 17:00</c:v>
                </c:pt>
                <c:pt idx="48">
                  <c:v>17:00 - 17:15</c:v>
                </c:pt>
                <c:pt idx="49">
                  <c:v>17:15 - 17:30</c:v>
                </c:pt>
                <c:pt idx="50">
                  <c:v>17:30 - 17:45</c:v>
                </c:pt>
                <c:pt idx="51">
                  <c:v>17:45 - 18:00</c:v>
                </c:pt>
                <c:pt idx="52">
                  <c:v>18:00 - 18:15</c:v>
                </c:pt>
                <c:pt idx="53">
                  <c:v>18:15 - 18:30</c:v>
                </c:pt>
                <c:pt idx="54">
                  <c:v>18:30 - 18:45</c:v>
                </c:pt>
                <c:pt idx="55">
                  <c:v>18:45 - 19:00</c:v>
                </c:pt>
                <c:pt idx="56">
                  <c:v>19:00 - 19:15</c:v>
                </c:pt>
                <c:pt idx="57">
                  <c:v>19:15 - 19:30</c:v>
                </c:pt>
                <c:pt idx="58">
                  <c:v>19:30 - 19:45</c:v>
                </c:pt>
                <c:pt idx="59">
                  <c:v>19:45 - 20:00</c:v>
                </c:pt>
                <c:pt idx="60">
                  <c:v>20:00 - 20:15</c:v>
                </c:pt>
                <c:pt idx="61">
                  <c:v>20:15 - 20:30</c:v>
                </c:pt>
                <c:pt idx="62">
                  <c:v>20:30 - 20:45</c:v>
                </c:pt>
                <c:pt idx="63">
                  <c:v>20:45 - 21:00</c:v>
                </c:pt>
                <c:pt idx="64">
                  <c:v>21:00 - 21:15</c:v>
                </c:pt>
                <c:pt idx="65">
                  <c:v>21:15 - 21:30</c:v>
                </c:pt>
                <c:pt idx="66">
                  <c:v>21:30 - 21:45</c:v>
                </c:pt>
                <c:pt idx="67">
                  <c:v>21:45 - 22:00</c:v>
                </c:pt>
                <c:pt idx="68">
                  <c:v>22:00 - 22:15</c:v>
                </c:pt>
                <c:pt idx="69">
                  <c:v>22:15 - 22:30</c:v>
                </c:pt>
                <c:pt idx="70">
                  <c:v>22:30 - 22:45</c:v>
                </c:pt>
                <c:pt idx="71">
                  <c:v>22:45 - 23:00</c:v>
                </c:pt>
                <c:pt idx="72">
                  <c:v>23:00 - 23:15</c:v>
                </c:pt>
                <c:pt idx="73">
                  <c:v>23:15 - 23:30</c:v>
                </c:pt>
                <c:pt idx="74">
                  <c:v>23:30 - 23:45</c:v>
                </c:pt>
                <c:pt idx="75">
                  <c:v>23:45 - 24:00</c:v>
                </c:pt>
                <c:pt idx="76">
                  <c:v>24:00 - 24:15</c:v>
                </c:pt>
                <c:pt idx="77">
                  <c:v>24:15 - 24:30</c:v>
                </c:pt>
                <c:pt idx="78">
                  <c:v>24:30 - 24:45</c:v>
                </c:pt>
                <c:pt idx="79">
                  <c:v>24:45 - 25:00</c:v>
                </c:pt>
                <c:pt idx="80">
                  <c:v>25:00 - 25:15</c:v>
                </c:pt>
                <c:pt idx="81">
                  <c:v>25:15 - 25:30</c:v>
                </c:pt>
                <c:pt idx="82">
                  <c:v>25:30 - 25:45</c:v>
                </c:pt>
                <c:pt idx="83">
                  <c:v>25:45 - 26:00</c:v>
                </c:pt>
                <c:pt idx="84">
                  <c:v>26:00 - 26:15</c:v>
                </c:pt>
                <c:pt idx="85">
                  <c:v>26:15 - 26:30</c:v>
                </c:pt>
                <c:pt idx="86">
                  <c:v>26:30 - 26:45</c:v>
                </c:pt>
                <c:pt idx="87">
                  <c:v>26:45 - 27:00</c:v>
                </c:pt>
                <c:pt idx="88">
                  <c:v>27:00 - 27:15</c:v>
                </c:pt>
                <c:pt idx="89">
                  <c:v>27:15 - 27:30</c:v>
                </c:pt>
                <c:pt idx="90">
                  <c:v>27:30 - 27:45</c:v>
                </c:pt>
                <c:pt idx="91">
                  <c:v>27:45 - 28:00</c:v>
                </c:pt>
                <c:pt idx="92">
                  <c:v>28:00 - 28:15</c:v>
                </c:pt>
                <c:pt idx="93">
                  <c:v>28:15 - 28:30</c:v>
                </c:pt>
                <c:pt idx="94">
                  <c:v>28:30 - 28:45</c:v>
                </c:pt>
                <c:pt idx="95">
                  <c:v>28:45 - 29:00</c:v>
                </c:pt>
              </c:strCache>
            </c:strRef>
          </c:cat>
          <c:val>
            <c:numRef>
              <c:f>Лист1!$P$6:$P$101</c:f>
              <c:numCache>
                <c:formatCode>General</c:formatCode>
                <c:ptCount val="96"/>
                <c:pt idx="0">
                  <c:v>1.4</c:v>
                </c:pt>
                <c:pt idx="1">
                  <c:v>1.4</c:v>
                </c:pt>
                <c:pt idx="2">
                  <c:v>1.9800000000000004</c:v>
                </c:pt>
                <c:pt idx="3">
                  <c:v>1.9800000000000004</c:v>
                </c:pt>
                <c:pt idx="4">
                  <c:v>5.05</c:v>
                </c:pt>
                <c:pt idx="5">
                  <c:v>5.53</c:v>
                </c:pt>
                <c:pt idx="6">
                  <c:v>5.85</c:v>
                </c:pt>
                <c:pt idx="7">
                  <c:v>6.7700000000000014</c:v>
                </c:pt>
                <c:pt idx="8">
                  <c:v>11.54</c:v>
                </c:pt>
                <c:pt idx="9">
                  <c:v>12.08</c:v>
                </c:pt>
                <c:pt idx="10">
                  <c:v>12.5</c:v>
                </c:pt>
                <c:pt idx="11">
                  <c:v>13.12</c:v>
                </c:pt>
                <c:pt idx="12">
                  <c:v>16.95</c:v>
                </c:pt>
                <c:pt idx="13">
                  <c:v>17.059999999999999</c:v>
                </c:pt>
                <c:pt idx="14">
                  <c:v>16.829999999999991</c:v>
                </c:pt>
                <c:pt idx="15">
                  <c:v>17.21</c:v>
                </c:pt>
                <c:pt idx="16">
                  <c:v>20.47</c:v>
                </c:pt>
                <c:pt idx="17">
                  <c:v>20.41</c:v>
                </c:pt>
                <c:pt idx="18">
                  <c:v>20.420000000000002</c:v>
                </c:pt>
                <c:pt idx="19">
                  <c:v>20.58</c:v>
                </c:pt>
                <c:pt idx="20">
                  <c:v>22.479999999999993</c:v>
                </c:pt>
                <c:pt idx="21">
                  <c:v>22.310000000000006</c:v>
                </c:pt>
                <c:pt idx="22">
                  <c:v>22.06</c:v>
                </c:pt>
                <c:pt idx="23">
                  <c:v>21.89</c:v>
                </c:pt>
                <c:pt idx="24">
                  <c:v>22.18</c:v>
                </c:pt>
                <c:pt idx="25">
                  <c:v>21.91</c:v>
                </c:pt>
                <c:pt idx="26">
                  <c:v>21.41</c:v>
                </c:pt>
                <c:pt idx="27">
                  <c:v>21.14</c:v>
                </c:pt>
                <c:pt idx="28">
                  <c:v>21.959999999999994</c:v>
                </c:pt>
                <c:pt idx="29">
                  <c:v>21.45</c:v>
                </c:pt>
                <c:pt idx="30">
                  <c:v>20.88</c:v>
                </c:pt>
                <c:pt idx="31">
                  <c:v>20.71</c:v>
                </c:pt>
                <c:pt idx="32">
                  <c:v>20.29</c:v>
                </c:pt>
                <c:pt idx="33">
                  <c:v>19.690000000000001</c:v>
                </c:pt>
                <c:pt idx="34">
                  <c:v>19.329999999999991</c:v>
                </c:pt>
                <c:pt idx="35">
                  <c:v>19.05</c:v>
                </c:pt>
                <c:pt idx="36">
                  <c:v>18.649999999999999</c:v>
                </c:pt>
                <c:pt idx="37">
                  <c:v>18.239999999999991</c:v>
                </c:pt>
                <c:pt idx="38">
                  <c:v>17.91</c:v>
                </c:pt>
                <c:pt idx="39">
                  <c:v>17.610000000000007</c:v>
                </c:pt>
                <c:pt idx="40">
                  <c:v>18.510000000000005</c:v>
                </c:pt>
                <c:pt idx="41">
                  <c:v>18.04</c:v>
                </c:pt>
                <c:pt idx="42">
                  <c:v>17.43</c:v>
                </c:pt>
                <c:pt idx="43">
                  <c:v>17.279999999999994</c:v>
                </c:pt>
                <c:pt idx="44">
                  <c:v>16.779999999999994</c:v>
                </c:pt>
                <c:pt idx="45">
                  <c:v>16.100000000000001</c:v>
                </c:pt>
                <c:pt idx="46">
                  <c:v>15.6</c:v>
                </c:pt>
                <c:pt idx="47">
                  <c:v>15.350000000000003</c:v>
                </c:pt>
                <c:pt idx="48">
                  <c:v>16.420000000000002</c:v>
                </c:pt>
                <c:pt idx="49">
                  <c:v>16.130000000000006</c:v>
                </c:pt>
                <c:pt idx="50">
                  <c:v>15.77</c:v>
                </c:pt>
                <c:pt idx="51">
                  <c:v>15.38</c:v>
                </c:pt>
                <c:pt idx="52">
                  <c:v>15.64</c:v>
                </c:pt>
                <c:pt idx="53">
                  <c:v>15.3</c:v>
                </c:pt>
                <c:pt idx="54">
                  <c:v>14.74</c:v>
                </c:pt>
                <c:pt idx="55">
                  <c:v>14.1</c:v>
                </c:pt>
                <c:pt idx="56">
                  <c:v>14.42</c:v>
                </c:pt>
                <c:pt idx="57">
                  <c:v>13.92</c:v>
                </c:pt>
                <c:pt idx="58">
                  <c:v>13.14</c:v>
                </c:pt>
                <c:pt idx="59">
                  <c:v>12.15</c:v>
                </c:pt>
                <c:pt idx="60">
                  <c:v>11.1</c:v>
                </c:pt>
                <c:pt idx="61">
                  <c:v>10.74</c:v>
                </c:pt>
                <c:pt idx="62">
                  <c:v>10</c:v>
                </c:pt>
                <c:pt idx="63">
                  <c:v>9.4600000000000026</c:v>
                </c:pt>
                <c:pt idx="64">
                  <c:v>8.6300000000000008</c:v>
                </c:pt>
                <c:pt idx="65">
                  <c:v>8.3000000000000007</c:v>
                </c:pt>
                <c:pt idx="66">
                  <c:v>7.83</c:v>
                </c:pt>
                <c:pt idx="67">
                  <c:v>7.53</c:v>
                </c:pt>
                <c:pt idx="68">
                  <c:v>7.96</c:v>
                </c:pt>
                <c:pt idx="69">
                  <c:v>7.76</c:v>
                </c:pt>
                <c:pt idx="70">
                  <c:v>7.45</c:v>
                </c:pt>
                <c:pt idx="71">
                  <c:v>7.37</c:v>
                </c:pt>
                <c:pt idx="72">
                  <c:v>7.4</c:v>
                </c:pt>
                <c:pt idx="73">
                  <c:v>6.9300000000000015</c:v>
                </c:pt>
                <c:pt idx="74">
                  <c:v>6.5</c:v>
                </c:pt>
                <c:pt idx="75">
                  <c:v>5.85</c:v>
                </c:pt>
                <c:pt idx="76">
                  <c:v>4.3099999999999996</c:v>
                </c:pt>
                <c:pt idx="77">
                  <c:v>4.3099999999999996</c:v>
                </c:pt>
                <c:pt idx="78">
                  <c:v>3.63</c:v>
                </c:pt>
                <c:pt idx="79">
                  <c:v>3.63</c:v>
                </c:pt>
                <c:pt idx="80">
                  <c:v>2.82</c:v>
                </c:pt>
                <c:pt idx="81">
                  <c:v>2.82</c:v>
                </c:pt>
                <c:pt idx="82">
                  <c:v>2.27</c:v>
                </c:pt>
                <c:pt idx="83">
                  <c:v>2.27</c:v>
                </c:pt>
                <c:pt idx="84">
                  <c:v>1.6500000000000001</c:v>
                </c:pt>
                <c:pt idx="85">
                  <c:v>1.6500000000000001</c:v>
                </c:pt>
                <c:pt idx="86">
                  <c:v>1.44</c:v>
                </c:pt>
                <c:pt idx="87">
                  <c:v>1.44</c:v>
                </c:pt>
                <c:pt idx="88">
                  <c:v>1.01</c:v>
                </c:pt>
                <c:pt idx="89">
                  <c:v>1.01</c:v>
                </c:pt>
                <c:pt idx="90">
                  <c:v>0.81</c:v>
                </c:pt>
                <c:pt idx="91">
                  <c:v>0.81</c:v>
                </c:pt>
                <c:pt idx="92">
                  <c:v>0.68</c:v>
                </c:pt>
                <c:pt idx="93">
                  <c:v>0.68</c:v>
                </c:pt>
                <c:pt idx="94">
                  <c:v>0.6000000000000002</c:v>
                </c:pt>
                <c:pt idx="95">
                  <c:v>0.6000000000000002</c:v>
                </c:pt>
              </c:numCache>
            </c:numRef>
          </c:val>
        </c:ser>
        <c:marker val="1"/>
        <c:axId val="112282240"/>
        <c:axId val="112300416"/>
      </c:lineChart>
      <c:catAx>
        <c:axId val="112282240"/>
        <c:scaling>
          <c:orientation val="minMax"/>
        </c:scaling>
        <c:axPos val="b"/>
        <c:tickLblPos val="nextTo"/>
        <c:crossAx val="112300416"/>
        <c:crosses val="autoZero"/>
        <c:auto val="1"/>
        <c:lblAlgn val="ctr"/>
        <c:lblOffset val="100"/>
      </c:catAx>
      <c:valAx>
        <c:axId val="112300416"/>
        <c:scaling>
          <c:orientation val="minMax"/>
        </c:scaling>
        <c:delete val="1"/>
        <c:axPos val="l"/>
        <c:numFmt formatCode="0.0" sourceLinked="1"/>
        <c:tickLblPos val="none"/>
        <c:crossAx val="112282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4365617640745791E-2"/>
          <c:y val="5.0081123868772753E-2"/>
          <c:w val="0.18405915401979833"/>
          <c:h val="0.22547715584632691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25741949823839583"/>
          <c:y val="3.9963669391462307E-2"/>
          <c:w val="0.66089882007992784"/>
          <c:h val="0.92007266121707543"/>
        </c:manualLayout>
      </c:layout>
      <c:barChart>
        <c:barDir val="bar"/>
        <c:grouping val="clustered"/>
        <c:ser>
          <c:idx val="0"/>
          <c:order val="0"/>
          <c:spPr>
            <a:solidFill>
              <a:srgbClr val="0070C0"/>
            </a:solidFill>
          </c:spPr>
          <c:dPt>
            <c:idx val="0"/>
            <c:spPr>
              <a:solidFill>
                <a:srgbClr val="C00000"/>
              </a:solidFill>
            </c:spPr>
          </c:dPt>
          <c:dLbls>
            <c:showVal val="1"/>
          </c:dLbls>
          <c:cat>
            <c:strRef>
              <c:f>Лист1!$A$13:$A$22</c:f>
              <c:strCache>
                <c:ptCount val="10"/>
                <c:pt idx="0">
                  <c:v>Авторадио</c:v>
                </c:pt>
                <c:pt idx="1">
                  <c:v>Радио Шансон</c:v>
                </c:pt>
                <c:pt idx="2">
                  <c:v>Русское Радио</c:v>
                </c:pt>
                <c:pt idx="3">
                  <c:v>Ретро FM</c:v>
                </c:pt>
                <c:pt idx="4">
                  <c:v>Европа Плюс</c:v>
                </c:pt>
                <c:pt idx="5">
                  <c:v>Милицейская Волна</c:v>
                </c:pt>
                <c:pt idx="6">
                  <c:v>Юмор FM</c:v>
                </c:pt>
                <c:pt idx="7">
                  <c:v>Радио Дача 92.4 FM</c:v>
                </c:pt>
                <c:pt idx="8">
                  <c:v>Маяк</c:v>
                </c:pt>
                <c:pt idx="9">
                  <c:v>Эхо Москвы</c:v>
                </c:pt>
              </c:strCache>
            </c:strRef>
          </c:cat>
          <c:val>
            <c:numRef>
              <c:f>Лист1!$B$13:$B$22</c:f>
              <c:numCache>
                <c:formatCode>General</c:formatCode>
                <c:ptCount val="10"/>
                <c:pt idx="0">
                  <c:v>3307.7</c:v>
                </c:pt>
                <c:pt idx="1">
                  <c:v>3192.9</c:v>
                </c:pt>
                <c:pt idx="2">
                  <c:v>3102.6</c:v>
                </c:pt>
                <c:pt idx="3">
                  <c:v>2918.6</c:v>
                </c:pt>
                <c:pt idx="4">
                  <c:v>2736.2</c:v>
                </c:pt>
                <c:pt idx="5">
                  <c:v>2548.6999999999998</c:v>
                </c:pt>
                <c:pt idx="6">
                  <c:v>2501.6999999999998</c:v>
                </c:pt>
                <c:pt idx="7">
                  <c:v>2214.5</c:v>
                </c:pt>
                <c:pt idx="8">
                  <c:v>2060</c:v>
                </c:pt>
                <c:pt idx="9">
                  <c:v>1789.8</c:v>
                </c:pt>
              </c:numCache>
            </c:numRef>
          </c:val>
        </c:ser>
        <c:ser>
          <c:idx val="1"/>
          <c:order val="1"/>
          <c:spPr>
            <a:noFill/>
          </c:spPr>
          <c:dLbls>
            <c:spPr>
              <a:solidFill>
                <a:schemeClr val="bg1"/>
              </a:solidFill>
              <a:ln>
                <a:solidFill>
                  <a:sysClr val="window" lastClr="FFFFFF">
                    <a:lumMod val="65000"/>
                  </a:sysClr>
                </a:solidFill>
              </a:ln>
            </c:spPr>
            <c:showVal val="1"/>
          </c:dLbls>
          <c:cat>
            <c:strRef>
              <c:f>Лист1!$A$13:$A$22</c:f>
              <c:strCache>
                <c:ptCount val="10"/>
                <c:pt idx="0">
                  <c:v>Авторадио</c:v>
                </c:pt>
                <c:pt idx="1">
                  <c:v>Радио Шансон</c:v>
                </c:pt>
                <c:pt idx="2">
                  <c:v>Русское Радио</c:v>
                </c:pt>
                <c:pt idx="3">
                  <c:v>Ретро FM</c:v>
                </c:pt>
                <c:pt idx="4">
                  <c:v>Европа Плюс</c:v>
                </c:pt>
                <c:pt idx="5">
                  <c:v>Милицейская Волна</c:v>
                </c:pt>
                <c:pt idx="6">
                  <c:v>Юмор FM</c:v>
                </c:pt>
                <c:pt idx="7">
                  <c:v>Радио Дача 92.4 FM</c:v>
                </c:pt>
                <c:pt idx="8">
                  <c:v>Маяк</c:v>
                </c:pt>
                <c:pt idx="9">
                  <c:v>Эхо Москвы</c:v>
                </c:pt>
              </c:strCache>
            </c:strRef>
          </c:cat>
          <c:val>
            <c:numRef>
              <c:f>Лист1!$C$13:$C$22</c:f>
              <c:numCache>
                <c:formatCode>General</c:formatCode>
                <c:ptCount val="10"/>
                <c:pt idx="0">
                  <c:v>34.9</c:v>
                </c:pt>
                <c:pt idx="1">
                  <c:v>33.700000000000003</c:v>
                </c:pt>
                <c:pt idx="2">
                  <c:v>32.700000000000003</c:v>
                </c:pt>
                <c:pt idx="3">
                  <c:v>30.8</c:v>
                </c:pt>
                <c:pt idx="4">
                  <c:v>28.9</c:v>
                </c:pt>
                <c:pt idx="5">
                  <c:v>26.9</c:v>
                </c:pt>
                <c:pt idx="6">
                  <c:v>26.4</c:v>
                </c:pt>
                <c:pt idx="7">
                  <c:v>23.4</c:v>
                </c:pt>
                <c:pt idx="8">
                  <c:v>21.7</c:v>
                </c:pt>
                <c:pt idx="9">
                  <c:v>18.899999999999999</c:v>
                </c:pt>
              </c:numCache>
            </c:numRef>
          </c:val>
        </c:ser>
        <c:axId val="80514432"/>
        <c:axId val="53142656"/>
      </c:barChart>
      <c:catAx>
        <c:axId val="80514432"/>
        <c:scaling>
          <c:orientation val="maxMin"/>
        </c:scaling>
        <c:axPos val="l"/>
        <c:tickLblPos val="nextTo"/>
        <c:crossAx val="53142656"/>
        <c:crosses val="autoZero"/>
        <c:auto val="1"/>
        <c:lblAlgn val="ctr"/>
        <c:lblOffset val="100"/>
      </c:catAx>
      <c:valAx>
        <c:axId val="53142656"/>
        <c:scaling>
          <c:orientation val="minMax"/>
        </c:scaling>
        <c:delete val="1"/>
        <c:axPos val="t"/>
        <c:numFmt formatCode="General" sourceLinked="1"/>
        <c:tickLblPos val="none"/>
        <c:crossAx val="80514432"/>
        <c:crosses val="autoZero"/>
        <c:crossBetween val="between"/>
      </c:valAx>
    </c:plotArea>
    <c:plotVisOnly val="1"/>
    <c:dispBlanksAs val="gap"/>
  </c:chart>
  <c:externalData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Пн-Пт</c:v>
                </c:pt>
              </c:strCache>
            </c:strRef>
          </c:tx>
          <c:spPr>
            <a:ln w="38100">
              <a:solidFill>
                <a:schemeClr val="bg1">
                  <a:lumMod val="65000"/>
                </a:schemeClr>
              </a:solidFill>
            </a:ln>
          </c:spPr>
          <c:marker>
            <c:symbol val="diamond"/>
            <c:size val="9"/>
            <c:spPr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cat>
            <c:strRef>
              <c:f>Лист1!$A$2:$A$19</c:f>
              <c:strCache>
                <c:ptCount val="18"/>
                <c:pt idx="0">
                  <c:v>06:00-07:00</c:v>
                </c:pt>
                <c:pt idx="1">
                  <c:v>07:00-08:00</c:v>
                </c:pt>
                <c:pt idx="2">
                  <c:v>08:00-09:00</c:v>
                </c:pt>
                <c:pt idx="3">
                  <c:v>09:00-10:00</c:v>
                </c:pt>
                <c:pt idx="4">
                  <c:v>10:00-11:00</c:v>
                </c:pt>
                <c:pt idx="5">
                  <c:v>11:00-12:00</c:v>
                </c:pt>
                <c:pt idx="6">
                  <c:v>12:00-13:00</c:v>
                </c:pt>
                <c:pt idx="7">
                  <c:v>13:00-14:00</c:v>
                </c:pt>
                <c:pt idx="8">
                  <c:v>14:00-15:00</c:v>
                </c:pt>
                <c:pt idx="9">
                  <c:v>15:00-16:00</c:v>
                </c:pt>
                <c:pt idx="10">
                  <c:v>16:00-17:00</c:v>
                </c:pt>
                <c:pt idx="11">
                  <c:v>17:00-18:00</c:v>
                </c:pt>
                <c:pt idx="12">
                  <c:v>18:00-19:00</c:v>
                </c:pt>
                <c:pt idx="13">
                  <c:v>19:00-20:00</c:v>
                </c:pt>
                <c:pt idx="14">
                  <c:v>20:00-21:00</c:v>
                </c:pt>
                <c:pt idx="15">
                  <c:v>21:00-22:00</c:v>
                </c:pt>
                <c:pt idx="16">
                  <c:v>22:00-23:00</c:v>
                </c:pt>
                <c:pt idx="17">
                  <c:v>23:00-00:00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31.959999999999994</c:v>
                </c:pt>
                <c:pt idx="1">
                  <c:v>72.149999999999991</c:v>
                </c:pt>
                <c:pt idx="2">
                  <c:v>102.81</c:v>
                </c:pt>
                <c:pt idx="3">
                  <c:v>102.38</c:v>
                </c:pt>
                <c:pt idx="4">
                  <c:v>104.69</c:v>
                </c:pt>
                <c:pt idx="5">
                  <c:v>100.08</c:v>
                </c:pt>
                <c:pt idx="6">
                  <c:v>109.53</c:v>
                </c:pt>
                <c:pt idx="7">
                  <c:v>110.23</c:v>
                </c:pt>
                <c:pt idx="8">
                  <c:v>102</c:v>
                </c:pt>
                <c:pt idx="9">
                  <c:v>86.58</c:v>
                </c:pt>
                <c:pt idx="10">
                  <c:v>91.679999999999978</c:v>
                </c:pt>
                <c:pt idx="11">
                  <c:v>96.39</c:v>
                </c:pt>
                <c:pt idx="12">
                  <c:v>96.38</c:v>
                </c:pt>
                <c:pt idx="13">
                  <c:v>70.47</c:v>
                </c:pt>
                <c:pt idx="14">
                  <c:v>55.760000000000012</c:v>
                </c:pt>
                <c:pt idx="15">
                  <c:v>40.21</c:v>
                </c:pt>
                <c:pt idx="16">
                  <c:v>27.130000000000006</c:v>
                </c:pt>
                <c:pt idx="17">
                  <c:v>15.09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Сб-Вс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square"/>
            <c:size val="9"/>
            <c:spPr>
              <a:solidFill>
                <a:srgbClr val="C00000"/>
              </a:solidFill>
            </c:spPr>
          </c:marker>
          <c:cat>
            <c:strRef>
              <c:f>Лист1!$A$2:$A$19</c:f>
              <c:strCache>
                <c:ptCount val="18"/>
                <c:pt idx="0">
                  <c:v>06:00-07:00</c:v>
                </c:pt>
                <c:pt idx="1">
                  <c:v>07:00-08:00</c:v>
                </c:pt>
                <c:pt idx="2">
                  <c:v>08:00-09:00</c:v>
                </c:pt>
                <c:pt idx="3">
                  <c:v>09:00-10:00</c:v>
                </c:pt>
                <c:pt idx="4">
                  <c:v>10:00-11:00</c:v>
                </c:pt>
                <c:pt idx="5">
                  <c:v>11:00-12:00</c:v>
                </c:pt>
                <c:pt idx="6">
                  <c:v>12:00-13:00</c:v>
                </c:pt>
                <c:pt idx="7">
                  <c:v>13:00-14:00</c:v>
                </c:pt>
                <c:pt idx="8">
                  <c:v>14:00-15:00</c:v>
                </c:pt>
                <c:pt idx="9">
                  <c:v>15:00-16:00</c:v>
                </c:pt>
                <c:pt idx="10">
                  <c:v>16:00-17:00</c:v>
                </c:pt>
                <c:pt idx="11">
                  <c:v>17:00-18:00</c:v>
                </c:pt>
                <c:pt idx="12">
                  <c:v>18:00-19:00</c:v>
                </c:pt>
                <c:pt idx="13">
                  <c:v>19:00-20:00</c:v>
                </c:pt>
                <c:pt idx="14">
                  <c:v>20:00-21:00</c:v>
                </c:pt>
                <c:pt idx="15">
                  <c:v>21:00-22:00</c:v>
                </c:pt>
                <c:pt idx="16">
                  <c:v>22:00-23:00</c:v>
                </c:pt>
                <c:pt idx="17">
                  <c:v>23:00-00:00</c:v>
                </c:pt>
              </c:strCache>
            </c:strRef>
          </c:cat>
          <c:val>
            <c:numRef>
              <c:f>Лист1!$C$2:$C$19</c:f>
              <c:numCache>
                <c:formatCode>General</c:formatCode>
                <c:ptCount val="18"/>
                <c:pt idx="0">
                  <c:v>14.69</c:v>
                </c:pt>
                <c:pt idx="1">
                  <c:v>31.14</c:v>
                </c:pt>
                <c:pt idx="2">
                  <c:v>45.18</c:v>
                </c:pt>
                <c:pt idx="3">
                  <c:v>72.11999999999999</c:v>
                </c:pt>
                <c:pt idx="4">
                  <c:v>61.81</c:v>
                </c:pt>
                <c:pt idx="5">
                  <c:v>83.86999999999999</c:v>
                </c:pt>
                <c:pt idx="6">
                  <c:v>86.179999999999978</c:v>
                </c:pt>
                <c:pt idx="7">
                  <c:v>83.82</c:v>
                </c:pt>
                <c:pt idx="8">
                  <c:v>85.81</c:v>
                </c:pt>
                <c:pt idx="9">
                  <c:v>84.07</c:v>
                </c:pt>
                <c:pt idx="10">
                  <c:v>99.29</c:v>
                </c:pt>
                <c:pt idx="11">
                  <c:v>92.28</c:v>
                </c:pt>
                <c:pt idx="12">
                  <c:v>84.03</c:v>
                </c:pt>
                <c:pt idx="13">
                  <c:v>63.02</c:v>
                </c:pt>
                <c:pt idx="14">
                  <c:v>56.61</c:v>
                </c:pt>
                <c:pt idx="15">
                  <c:v>37.020000000000003</c:v>
                </c:pt>
                <c:pt idx="16">
                  <c:v>23.06</c:v>
                </c:pt>
                <c:pt idx="17">
                  <c:v>15.51</c:v>
                </c:pt>
              </c:numCache>
            </c:numRef>
          </c:val>
        </c:ser>
        <c:marker val="1"/>
        <c:axId val="112497024"/>
        <c:axId val="112498560"/>
      </c:lineChart>
      <c:catAx>
        <c:axId val="112497024"/>
        <c:scaling>
          <c:orientation val="minMax"/>
        </c:scaling>
        <c:axPos val="b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112498560"/>
        <c:crosses val="autoZero"/>
        <c:auto val="1"/>
        <c:lblAlgn val="ctr"/>
        <c:lblOffset val="100"/>
      </c:catAx>
      <c:valAx>
        <c:axId val="11249856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12497024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dPt>
            <c:idx val="0"/>
            <c:spPr>
              <a:solidFill>
                <a:srgbClr val="C00000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Лист1!$A$2:$A$21</c:f>
              <c:strCache>
                <c:ptCount val="20"/>
                <c:pt idx="0">
                  <c:v>Авторадио</c:v>
                </c:pt>
                <c:pt idx="1">
                  <c:v>Русское Радио</c:v>
                </c:pt>
                <c:pt idx="2">
                  <c:v>Радио Шансон</c:v>
                </c:pt>
                <c:pt idx="3">
                  <c:v>Европа Плюс</c:v>
                </c:pt>
                <c:pt idx="4">
                  <c:v>Ретро FM</c:v>
                </c:pt>
                <c:pt idx="5">
                  <c:v>Эхо Москвы</c:v>
                </c:pt>
                <c:pt idx="6">
                  <c:v>Юмор FM</c:v>
                </c:pt>
                <c:pt idx="7">
                  <c:v>Радио ENERGY</c:v>
                </c:pt>
                <c:pt idx="8">
                  <c:v>Радио Дача 92.4 FM</c:v>
                </c:pt>
                <c:pt idx="9">
                  <c:v>Маяк</c:v>
                </c:pt>
                <c:pt idx="10">
                  <c:v>Милицейская Волна</c:v>
                </c:pt>
                <c:pt idx="11">
                  <c:v>Радио России</c:v>
                </c:pt>
                <c:pt idx="12">
                  <c:v>РСН</c:v>
                </c:pt>
                <c:pt idx="13">
                  <c:v>Love Radio</c:v>
                </c:pt>
                <c:pt idx="14">
                  <c:v>Наше Радио</c:v>
                </c:pt>
                <c:pt idx="15">
                  <c:v>DFM</c:v>
                </c:pt>
                <c:pt idx="16">
                  <c:v>Радио 7</c:v>
                </c:pt>
                <c:pt idx="17">
                  <c:v>Business FM</c:v>
                </c:pt>
                <c:pt idx="18">
                  <c:v>Relax FM</c:v>
                </c:pt>
                <c:pt idx="19">
                  <c:v>Хит FM</c:v>
                </c:pt>
              </c:strCache>
            </c:strRef>
          </c:cat>
          <c:val>
            <c:numRef>
              <c:f>Лист1!$B$2:$B$21</c:f>
              <c:numCache>
                <c:formatCode>General</c:formatCode>
                <c:ptCount val="20"/>
                <c:pt idx="0">
                  <c:v>1223.7</c:v>
                </c:pt>
                <c:pt idx="1">
                  <c:v>1086.0999999999999</c:v>
                </c:pt>
                <c:pt idx="2">
                  <c:v>1014.2</c:v>
                </c:pt>
                <c:pt idx="3">
                  <c:v>1014.1</c:v>
                </c:pt>
                <c:pt idx="4">
                  <c:v>993.7</c:v>
                </c:pt>
                <c:pt idx="5">
                  <c:v>960.4</c:v>
                </c:pt>
                <c:pt idx="6">
                  <c:v>839.6</c:v>
                </c:pt>
                <c:pt idx="7">
                  <c:v>738.3</c:v>
                </c:pt>
                <c:pt idx="8">
                  <c:v>718.8</c:v>
                </c:pt>
                <c:pt idx="9">
                  <c:v>712.6</c:v>
                </c:pt>
                <c:pt idx="10">
                  <c:v>705.1</c:v>
                </c:pt>
                <c:pt idx="11">
                  <c:v>625.4</c:v>
                </c:pt>
                <c:pt idx="12">
                  <c:v>617.9</c:v>
                </c:pt>
                <c:pt idx="13">
                  <c:v>575.5</c:v>
                </c:pt>
                <c:pt idx="14">
                  <c:v>561.5</c:v>
                </c:pt>
                <c:pt idx="15">
                  <c:v>549.4</c:v>
                </c:pt>
                <c:pt idx="16">
                  <c:v>465.2</c:v>
                </c:pt>
                <c:pt idx="17">
                  <c:v>457.4</c:v>
                </c:pt>
                <c:pt idx="18">
                  <c:v>453.3</c:v>
                </c:pt>
                <c:pt idx="19">
                  <c:v>450.4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noFill/>
            <a:ln>
              <a:noFill/>
            </a:ln>
            <a:effectLst/>
          </c:spPr>
          <c:dLbls>
            <c:spPr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Лист1!$A$2:$A$21</c:f>
              <c:strCache>
                <c:ptCount val="20"/>
                <c:pt idx="0">
                  <c:v>Авторадио</c:v>
                </c:pt>
                <c:pt idx="1">
                  <c:v>Русское Радио</c:v>
                </c:pt>
                <c:pt idx="2">
                  <c:v>Радио Шансон</c:v>
                </c:pt>
                <c:pt idx="3">
                  <c:v>Европа Плюс</c:v>
                </c:pt>
                <c:pt idx="4">
                  <c:v>Ретро FM</c:v>
                </c:pt>
                <c:pt idx="5">
                  <c:v>Эхо Москвы</c:v>
                </c:pt>
                <c:pt idx="6">
                  <c:v>Юмор FM</c:v>
                </c:pt>
                <c:pt idx="7">
                  <c:v>Радио ENERGY</c:v>
                </c:pt>
                <c:pt idx="8">
                  <c:v>Радио Дача 92.4 FM</c:v>
                </c:pt>
                <c:pt idx="9">
                  <c:v>Маяк</c:v>
                </c:pt>
                <c:pt idx="10">
                  <c:v>Милицейская Волна</c:v>
                </c:pt>
                <c:pt idx="11">
                  <c:v>Радио России</c:v>
                </c:pt>
                <c:pt idx="12">
                  <c:v>РСН</c:v>
                </c:pt>
                <c:pt idx="13">
                  <c:v>Love Radio</c:v>
                </c:pt>
                <c:pt idx="14">
                  <c:v>Наше Радио</c:v>
                </c:pt>
                <c:pt idx="15">
                  <c:v>DFM</c:v>
                </c:pt>
                <c:pt idx="16">
                  <c:v>Радио 7</c:v>
                </c:pt>
                <c:pt idx="17">
                  <c:v>Business FM</c:v>
                </c:pt>
                <c:pt idx="18">
                  <c:v>Relax FM</c:v>
                </c:pt>
                <c:pt idx="19">
                  <c:v>Хит FM</c:v>
                </c:pt>
              </c:strCache>
            </c:strRef>
          </c:cat>
          <c:val>
            <c:numRef>
              <c:f>Лист1!$C$2:$C$21</c:f>
              <c:numCache>
                <c:formatCode>General</c:formatCode>
                <c:ptCount val="20"/>
                <c:pt idx="0">
                  <c:v>12.9</c:v>
                </c:pt>
                <c:pt idx="1">
                  <c:v>11.4</c:v>
                </c:pt>
                <c:pt idx="2">
                  <c:v>10.7</c:v>
                </c:pt>
                <c:pt idx="3">
                  <c:v>10.7</c:v>
                </c:pt>
                <c:pt idx="4">
                  <c:v>10.5</c:v>
                </c:pt>
                <c:pt idx="5">
                  <c:v>10.1</c:v>
                </c:pt>
                <c:pt idx="6">
                  <c:v>8.8000000000000007</c:v>
                </c:pt>
                <c:pt idx="7">
                  <c:v>7.8</c:v>
                </c:pt>
                <c:pt idx="8">
                  <c:v>7.6</c:v>
                </c:pt>
                <c:pt idx="9">
                  <c:v>7.5</c:v>
                </c:pt>
                <c:pt idx="10">
                  <c:v>7.4</c:v>
                </c:pt>
                <c:pt idx="11">
                  <c:v>6.6</c:v>
                </c:pt>
                <c:pt idx="12">
                  <c:v>6.5</c:v>
                </c:pt>
                <c:pt idx="13">
                  <c:v>6.1</c:v>
                </c:pt>
                <c:pt idx="14">
                  <c:v>5.9</c:v>
                </c:pt>
                <c:pt idx="15">
                  <c:v>5.8</c:v>
                </c:pt>
                <c:pt idx="16">
                  <c:v>4.9000000000000004</c:v>
                </c:pt>
                <c:pt idx="17">
                  <c:v>4.8</c:v>
                </c:pt>
                <c:pt idx="18">
                  <c:v>4.8</c:v>
                </c:pt>
                <c:pt idx="19">
                  <c:v>4.7</c:v>
                </c:pt>
              </c:numCache>
            </c:numRef>
          </c:val>
        </c:ser>
        <c:axId val="53173632"/>
        <c:axId val="53187712"/>
      </c:barChart>
      <c:catAx>
        <c:axId val="53173632"/>
        <c:scaling>
          <c:orientation val="maxMin"/>
        </c:scaling>
        <c:axPos val="l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53187712"/>
        <c:crosses val="autoZero"/>
        <c:auto val="1"/>
        <c:lblAlgn val="ctr"/>
        <c:lblOffset val="100"/>
      </c:catAx>
      <c:valAx>
        <c:axId val="53187712"/>
        <c:scaling>
          <c:orientation val="minMax"/>
        </c:scaling>
        <c:delete val="1"/>
        <c:axPos val="t"/>
        <c:numFmt formatCode="General" sourceLinked="1"/>
        <c:tickLblPos val="none"/>
        <c:crossAx val="531736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plotArea>
      <c:layout>
        <c:manualLayout>
          <c:layoutTarget val="inner"/>
          <c:xMode val="edge"/>
          <c:yMode val="edge"/>
          <c:x val="0.33559255627699552"/>
          <c:y val="3.4022152439602646E-2"/>
          <c:w val="0.62844556383053485"/>
          <c:h val="0.92515126463287445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dPt>
            <c:idx val="0"/>
            <c:spPr>
              <a:solidFill>
                <a:srgbClr val="C00000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Лист1!$A$2:$A$21</c:f>
              <c:strCache>
                <c:ptCount val="20"/>
                <c:pt idx="0">
                  <c:v>Авторадио</c:v>
                </c:pt>
                <c:pt idx="1">
                  <c:v>Русское Радио</c:v>
                </c:pt>
                <c:pt idx="2">
                  <c:v>Радио Шансон</c:v>
                </c:pt>
                <c:pt idx="3">
                  <c:v>Ретро FM</c:v>
                </c:pt>
                <c:pt idx="4">
                  <c:v>Европа Плюс</c:v>
                </c:pt>
                <c:pt idx="5">
                  <c:v>Юмор FM</c:v>
                </c:pt>
                <c:pt idx="6">
                  <c:v>Милицейская Волна</c:v>
                </c:pt>
                <c:pt idx="7">
                  <c:v>Эхо Москвы</c:v>
                </c:pt>
                <c:pt idx="8">
                  <c:v>Маяк</c:v>
                </c:pt>
                <c:pt idx="9">
                  <c:v>Радио Дача 92.4 FM</c:v>
                </c:pt>
                <c:pt idx="10">
                  <c:v>Love Radio</c:v>
                </c:pt>
                <c:pt idx="11">
                  <c:v>Серебряный Дождь</c:v>
                </c:pt>
                <c:pt idx="12">
                  <c:v>Радио ENERGY</c:v>
                </c:pt>
                <c:pt idx="13">
                  <c:v>Наше Радио</c:v>
                </c:pt>
                <c:pt idx="14">
                  <c:v>Радио 7</c:v>
                </c:pt>
                <c:pt idx="15">
                  <c:v>РСН</c:v>
                </c:pt>
                <c:pt idx="16">
                  <c:v>Радио Спорт</c:v>
                </c:pt>
                <c:pt idx="17">
                  <c:v>Relax FM</c:v>
                </c:pt>
                <c:pt idx="18">
                  <c:v>Хит FM</c:v>
                </c:pt>
                <c:pt idx="19">
                  <c:v>Радио Алла</c:v>
                </c:pt>
              </c:strCache>
            </c:strRef>
          </c:cat>
          <c:val>
            <c:numRef>
              <c:f>Лист1!$B$2:$B$21</c:f>
              <c:numCache>
                <c:formatCode>General</c:formatCode>
                <c:ptCount val="20"/>
                <c:pt idx="0">
                  <c:v>3382.4</c:v>
                </c:pt>
                <c:pt idx="1">
                  <c:v>2931.8</c:v>
                </c:pt>
                <c:pt idx="2">
                  <c:v>2888.2</c:v>
                </c:pt>
                <c:pt idx="3">
                  <c:v>2880.3</c:v>
                </c:pt>
                <c:pt idx="4">
                  <c:v>2798</c:v>
                </c:pt>
                <c:pt idx="5">
                  <c:v>2467.9</c:v>
                </c:pt>
                <c:pt idx="6">
                  <c:v>2255.3000000000002</c:v>
                </c:pt>
                <c:pt idx="7">
                  <c:v>2111.1999999999998</c:v>
                </c:pt>
                <c:pt idx="8">
                  <c:v>2060.4</c:v>
                </c:pt>
                <c:pt idx="9">
                  <c:v>1967.7</c:v>
                </c:pt>
                <c:pt idx="10">
                  <c:v>1806.9</c:v>
                </c:pt>
                <c:pt idx="11">
                  <c:v>1715.2</c:v>
                </c:pt>
                <c:pt idx="12">
                  <c:v>1693.8</c:v>
                </c:pt>
                <c:pt idx="13">
                  <c:v>1639.5</c:v>
                </c:pt>
                <c:pt idx="14">
                  <c:v>1574.1</c:v>
                </c:pt>
                <c:pt idx="15">
                  <c:v>1531.7</c:v>
                </c:pt>
                <c:pt idx="16">
                  <c:v>1446.6</c:v>
                </c:pt>
                <c:pt idx="17">
                  <c:v>1426.3</c:v>
                </c:pt>
                <c:pt idx="18">
                  <c:v>1418.9</c:v>
                </c:pt>
                <c:pt idx="19">
                  <c:v>1416.4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noFill/>
            <a:ln>
              <a:noFill/>
            </a:ln>
            <a:effectLst/>
          </c:spPr>
          <c:dLbls>
            <c:spPr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Лист1!$A$2:$A$21</c:f>
              <c:strCache>
                <c:ptCount val="20"/>
                <c:pt idx="0">
                  <c:v>Авторадио</c:v>
                </c:pt>
                <c:pt idx="1">
                  <c:v>Русское Радио</c:v>
                </c:pt>
                <c:pt idx="2">
                  <c:v>Радио Шансон</c:v>
                </c:pt>
                <c:pt idx="3">
                  <c:v>Ретро FM</c:v>
                </c:pt>
                <c:pt idx="4">
                  <c:v>Европа Плюс</c:v>
                </c:pt>
                <c:pt idx="5">
                  <c:v>Юмор FM</c:v>
                </c:pt>
                <c:pt idx="6">
                  <c:v>Милицейская Волна</c:v>
                </c:pt>
                <c:pt idx="7">
                  <c:v>Эхо Москвы</c:v>
                </c:pt>
                <c:pt idx="8">
                  <c:v>Маяк</c:v>
                </c:pt>
                <c:pt idx="9">
                  <c:v>Радио Дача 92.4 FM</c:v>
                </c:pt>
                <c:pt idx="10">
                  <c:v>Love Radio</c:v>
                </c:pt>
                <c:pt idx="11">
                  <c:v>Серебряный Дождь</c:v>
                </c:pt>
                <c:pt idx="12">
                  <c:v>Радио ENERGY</c:v>
                </c:pt>
                <c:pt idx="13">
                  <c:v>Наше Радио</c:v>
                </c:pt>
                <c:pt idx="14">
                  <c:v>Радио 7</c:v>
                </c:pt>
                <c:pt idx="15">
                  <c:v>РСН</c:v>
                </c:pt>
                <c:pt idx="16">
                  <c:v>Радио Спорт</c:v>
                </c:pt>
                <c:pt idx="17">
                  <c:v>Relax FM</c:v>
                </c:pt>
                <c:pt idx="18">
                  <c:v>Хит FM</c:v>
                </c:pt>
                <c:pt idx="19">
                  <c:v>Радио Алла</c:v>
                </c:pt>
              </c:strCache>
            </c:strRef>
          </c:cat>
          <c:val>
            <c:numRef>
              <c:f>Лист1!$C$2:$C$21</c:f>
              <c:numCache>
                <c:formatCode>General</c:formatCode>
                <c:ptCount val="20"/>
                <c:pt idx="0">
                  <c:v>35.6</c:v>
                </c:pt>
                <c:pt idx="1">
                  <c:v>30.9</c:v>
                </c:pt>
                <c:pt idx="2">
                  <c:v>30.4</c:v>
                </c:pt>
                <c:pt idx="3">
                  <c:v>30.3</c:v>
                </c:pt>
                <c:pt idx="4">
                  <c:v>29.5</c:v>
                </c:pt>
                <c:pt idx="5">
                  <c:v>26</c:v>
                </c:pt>
                <c:pt idx="6">
                  <c:v>23.8</c:v>
                </c:pt>
                <c:pt idx="7">
                  <c:v>22.2</c:v>
                </c:pt>
                <c:pt idx="8">
                  <c:v>21.7</c:v>
                </c:pt>
                <c:pt idx="9">
                  <c:v>20.7</c:v>
                </c:pt>
                <c:pt idx="10">
                  <c:v>19</c:v>
                </c:pt>
                <c:pt idx="11">
                  <c:v>18.100000000000001</c:v>
                </c:pt>
                <c:pt idx="12">
                  <c:v>17.8</c:v>
                </c:pt>
                <c:pt idx="13">
                  <c:v>17.3</c:v>
                </c:pt>
                <c:pt idx="14">
                  <c:v>16.600000000000001</c:v>
                </c:pt>
                <c:pt idx="15">
                  <c:v>16.100000000000001</c:v>
                </c:pt>
                <c:pt idx="16">
                  <c:v>15.2</c:v>
                </c:pt>
                <c:pt idx="17">
                  <c:v>15</c:v>
                </c:pt>
                <c:pt idx="18">
                  <c:v>14.9</c:v>
                </c:pt>
                <c:pt idx="19">
                  <c:v>14.9</c:v>
                </c:pt>
              </c:numCache>
            </c:numRef>
          </c:val>
        </c:ser>
        <c:axId val="53618560"/>
        <c:axId val="53620096"/>
      </c:barChart>
      <c:catAx>
        <c:axId val="53618560"/>
        <c:scaling>
          <c:orientation val="maxMin"/>
        </c:scaling>
        <c:axPos val="l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53620096"/>
        <c:crosses val="autoZero"/>
        <c:auto val="1"/>
        <c:lblAlgn val="ctr"/>
        <c:lblOffset val="100"/>
      </c:catAx>
      <c:valAx>
        <c:axId val="53620096"/>
        <c:scaling>
          <c:orientation val="minMax"/>
        </c:scaling>
        <c:delete val="1"/>
        <c:axPos val="t"/>
        <c:numFmt formatCode="General" sourceLinked="1"/>
        <c:tickLblPos val="none"/>
        <c:crossAx val="536185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25741949823839583"/>
          <c:y val="3.9963669391462307E-2"/>
          <c:w val="0.72608345698368271"/>
          <c:h val="0.92007266121707543"/>
        </c:manualLayout>
      </c:layout>
      <c:barChart>
        <c:barDir val="bar"/>
        <c:grouping val="clustered"/>
        <c:ser>
          <c:idx val="0"/>
          <c:order val="0"/>
          <c:spPr>
            <a:solidFill>
              <a:srgbClr val="0070C0"/>
            </a:solidFill>
          </c:spPr>
          <c:dPt>
            <c:idx val="0"/>
            <c:spPr>
              <a:solidFill>
                <a:srgbClr val="C00000"/>
              </a:solidFill>
            </c:spPr>
          </c:dPt>
          <c:dLbls>
            <c:showVal val="1"/>
          </c:dLbls>
          <c:cat>
            <c:strRef>
              <c:f>Лист1!$F$13:$F$22</c:f>
              <c:strCache>
                <c:ptCount val="10"/>
                <c:pt idx="0">
                  <c:v>Авторадио</c:v>
                </c:pt>
                <c:pt idx="1">
                  <c:v>Радио Шансон</c:v>
                </c:pt>
                <c:pt idx="2">
                  <c:v>Ретро FM</c:v>
                </c:pt>
                <c:pt idx="3">
                  <c:v>Русское Радио</c:v>
                </c:pt>
                <c:pt idx="4">
                  <c:v>Юмор FM</c:v>
                </c:pt>
                <c:pt idx="5">
                  <c:v>Европа Плюс</c:v>
                </c:pt>
                <c:pt idx="6">
                  <c:v>Милицейская Волна</c:v>
                </c:pt>
                <c:pt idx="7">
                  <c:v>Радио Дача 92.4 FM</c:v>
                </c:pt>
                <c:pt idx="8">
                  <c:v>Эхо Москвы</c:v>
                </c:pt>
                <c:pt idx="9">
                  <c:v>Радио ENERGY</c:v>
                </c:pt>
              </c:strCache>
            </c:strRef>
          </c:cat>
          <c:val>
            <c:numRef>
              <c:f>Лист1!$G$13:$G$22</c:f>
              <c:numCache>
                <c:formatCode>General</c:formatCode>
                <c:ptCount val="10"/>
                <c:pt idx="0">
                  <c:v>788</c:v>
                </c:pt>
                <c:pt idx="1">
                  <c:v>727.2</c:v>
                </c:pt>
                <c:pt idx="2">
                  <c:v>594.6</c:v>
                </c:pt>
                <c:pt idx="3">
                  <c:v>579.1</c:v>
                </c:pt>
                <c:pt idx="4">
                  <c:v>527.6</c:v>
                </c:pt>
                <c:pt idx="5">
                  <c:v>468.1</c:v>
                </c:pt>
                <c:pt idx="6">
                  <c:v>466.1</c:v>
                </c:pt>
                <c:pt idx="7">
                  <c:v>432.7</c:v>
                </c:pt>
                <c:pt idx="8">
                  <c:v>421.4</c:v>
                </c:pt>
                <c:pt idx="9">
                  <c:v>417.1</c:v>
                </c:pt>
              </c:numCache>
            </c:numRef>
          </c:val>
        </c:ser>
        <c:ser>
          <c:idx val="1"/>
          <c:order val="1"/>
          <c:spPr>
            <a:noFill/>
          </c:spPr>
          <c:dLbls>
            <c:spPr>
              <a:solidFill>
                <a:schemeClr val="bg1"/>
              </a:solidFill>
              <a:ln>
                <a:solidFill>
                  <a:sysClr val="window" lastClr="FFFFFF">
                    <a:lumMod val="65000"/>
                  </a:sysClr>
                </a:solidFill>
              </a:ln>
            </c:spPr>
            <c:showVal val="1"/>
          </c:dLbls>
          <c:cat>
            <c:strRef>
              <c:f>Лист1!$F$13:$F$22</c:f>
              <c:strCache>
                <c:ptCount val="10"/>
                <c:pt idx="0">
                  <c:v>Авторадио</c:v>
                </c:pt>
                <c:pt idx="1">
                  <c:v>Радио Шансон</c:v>
                </c:pt>
                <c:pt idx="2">
                  <c:v>Ретро FM</c:v>
                </c:pt>
                <c:pt idx="3">
                  <c:v>Русское Радио</c:v>
                </c:pt>
                <c:pt idx="4">
                  <c:v>Юмор FM</c:v>
                </c:pt>
                <c:pt idx="5">
                  <c:v>Европа Плюс</c:v>
                </c:pt>
                <c:pt idx="6">
                  <c:v>Милицейская Волна</c:v>
                </c:pt>
                <c:pt idx="7">
                  <c:v>Радио Дача 92.4 FM</c:v>
                </c:pt>
                <c:pt idx="8">
                  <c:v>Эхо Москвы</c:v>
                </c:pt>
                <c:pt idx="9">
                  <c:v>Радио ENERGY</c:v>
                </c:pt>
              </c:strCache>
            </c:strRef>
          </c:cat>
          <c:val>
            <c:numRef>
              <c:f>Лист1!$H$13:$H$22</c:f>
              <c:numCache>
                <c:formatCode>General</c:formatCode>
                <c:ptCount val="10"/>
                <c:pt idx="0">
                  <c:v>17.7</c:v>
                </c:pt>
                <c:pt idx="1">
                  <c:v>16.3</c:v>
                </c:pt>
                <c:pt idx="2">
                  <c:v>13.3</c:v>
                </c:pt>
                <c:pt idx="3">
                  <c:v>13</c:v>
                </c:pt>
                <c:pt idx="4">
                  <c:v>11.8</c:v>
                </c:pt>
                <c:pt idx="5">
                  <c:v>10.5</c:v>
                </c:pt>
                <c:pt idx="6">
                  <c:v>10.4</c:v>
                </c:pt>
                <c:pt idx="7">
                  <c:v>9.7000000000000011</c:v>
                </c:pt>
                <c:pt idx="8">
                  <c:v>9.4</c:v>
                </c:pt>
                <c:pt idx="9">
                  <c:v>9.3000000000000007</c:v>
                </c:pt>
              </c:numCache>
            </c:numRef>
          </c:val>
        </c:ser>
        <c:axId val="45539712"/>
        <c:axId val="45541248"/>
      </c:barChart>
      <c:catAx>
        <c:axId val="45539712"/>
        <c:scaling>
          <c:orientation val="maxMin"/>
        </c:scaling>
        <c:axPos val="l"/>
        <c:tickLblPos val="nextTo"/>
        <c:crossAx val="45541248"/>
        <c:crosses val="autoZero"/>
        <c:auto val="1"/>
        <c:lblAlgn val="ctr"/>
        <c:lblOffset val="100"/>
      </c:catAx>
      <c:valAx>
        <c:axId val="45541248"/>
        <c:scaling>
          <c:orientation val="minMax"/>
        </c:scaling>
        <c:delete val="1"/>
        <c:axPos val="t"/>
        <c:numFmt formatCode="General" sourceLinked="1"/>
        <c:tickLblPos val="none"/>
        <c:crossAx val="45539712"/>
        <c:crosses val="autoZero"/>
        <c:crossBetween val="between"/>
      </c:valAx>
    </c:plotArea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5"/>
  <c:chart>
    <c:plotArea>
      <c:layout>
        <c:manualLayout>
          <c:layoutTarget val="inner"/>
          <c:xMode val="edge"/>
          <c:yMode val="edge"/>
          <c:x val="0.36074377643747885"/>
          <c:y val="3.7424367683562935E-2"/>
          <c:w val="0.6082574024940629"/>
          <c:h val="0.92515126463287445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dPt>
            <c:idx val="0"/>
            <c:spPr>
              <a:solidFill>
                <a:srgbClr val="C00000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Авторадио</c:v>
                </c:pt>
                <c:pt idx="1">
                  <c:v>Ретро FM</c:v>
                </c:pt>
                <c:pt idx="2">
                  <c:v>Радио Шансон</c:v>
                </c:pt>
                <c:pt idx="3">
                  <c:v>Юмор FM</c:v>
                </c:pt>
                <c:pt idx="4">
                  <c:v>Эхо Москвы</c:v>
                </c:pt>
                <c:pt idx="5">
                  <c:v>Русское Радио</c:v>
                </c:pt>
                <c:pt idx="6">
                  <c:v>Европа Плюс</c:v>
                </c:pt>
                <c:pt idx="7">
                  <c:v>Радио ENERGY</c:v>
                </c:pt>
                <c:pt idx="8">
                  <c:v>Маяк</c:v>
                </c:pt>
                <c:pt idx="9">
                  <c:v>Милицейская Волна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732.2</c:v>
                </c:pt>
                <c:pt idx="1">
                  <c:v>560.4</c:v>
                </c:pt>
                <c:pt idx="2">
                  <c:v>558.6</c:v>
                </c:pt>
                <c:pt idx="3">
                  <c:v>525.29999999999995</c:v>
                </c:pt>
                <c:pt idx="4">
                  <c:v>519.29999999999995</c:v>
                </c:pt>
                <c:pt idx="5">
                  <c:v>512.29999999999995</c:v>
                </c:pt>
                <c:pt idx="6">
                  <c:v>502.4</c:v>
                </c:pt>
                <c:pt idx="7">
                  <c:v>428.9</c:v>
                </c:pt>
                <c:pt idx="8">
                  <c:v>368.7</c:v>
                </c:pt>
                <c:pt idx="9">
                  <c:v>352.9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noFill/>
            <a:ln>
              <a:noFill/>
            </a:ln>
            <a:effectLst/>
          </c:spPr>
          <c:dLbls>
            <c:spPr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Авторадио</c:v>
                </c:pt>
                <c:pt idx="1">
                  <c:v>Ретро FM</c:v>
                </c:pt>
                <c:pt idx="2">
                  <c:v>Радио Шансон</c:v>
                </c:pt>
                <c:pt idx="3">
                  <c:v>Юмор FM</c:v>
                </c:pt>
                <c:pt idx="4">
                  <c:v>Эхо Москвы</c:v>
                </c:pt>
                <c:pt idx="5">
                  <c:v>Русское Радио</c:v>
                </c:pt>
                <c:pt idx="6">
                  <c:v>Европа Плюс</c:v>
                </c:pt>
                <c:pt idx="7">
                  <c:v>Радио ENERGY</c:v>
                </c:pt>
                <c:pt idx="8">
                  <c:v>Маяк</c:v>
                </c:pt>
                <c:pt idx="9">
                  <c:v>Милицейская Волна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16.399999999999999</c:v>
                </c:pt>
                <c:pt idx="1">
                  <c:v>12.6</c:v>
                </c:pt>
                <c:pt idx="2">
                  <c:v>12.5</c:v>
                </c:pt>
                <c:pt idx="3">
                  <c:v>11.8</c:v>
                </c:pt>
                <c:pt idx="4">
                  <c:v>11.6</c:v>
                </c:pt>
                <c:pt idx="5">
                  <c:v>11.5</c:v>
                </c:pt>
                <c:pt idx="6">
                  <c:v>11.3</c:v>
                </c:pt>
                <c:pt idx="7">
                  <c:v>9.6</c:v>
                </c:pt>
                <c:pt idx="8">
                  <c:v>8.3000000000000007</c:v>
                </c:pt>
                <c:pt idx="9">
                  <c:v>7.9</c:v>
                </c:pt>
              </c:numCache>
            </c:numRef>
          </c:val>
        </c:ser>
        <c:axId val="54030336"/>
        <c:axId val="54031872"/>
      </c:barChart>
      <c:catAx>
        <c:axId val="54030336"/>
        <c:scaling>
          <c:orientation val="maxMin"/>
        </c:scaling>
        <c:axPos val="l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54031872"/>
        <c:crosses val="autoZero"/>
        <c:auto val="1"/>
        <c:lblAlgn val="ctr"/>
        <c:lblOffset val="100"/>
      </c:catAx>
      <c:valAx>
        <c:axId val="54031872"/>
        <c:scaling>
          <c:orientation val="minMax"/>
        </c:scaling>
        <c:delete val="1"/>
        <c:axPos val="t"/>
        <c:numFmt formatCode="General" sourceLinked="1"/>
        <c:tickLblPos val="none"/>
        <c:crossAx val="540303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2102155316075983"/>
          <c:y val="0.16270722536168714"/>
          <c:w val="0.55120042217531384"/>
          <c:h val="0.8073371131667816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dPt>
            <c:idx val="1"/>
            <c:spPr>
              <a:solidFill>
                <a:srgbClr val="C00000"/>
              </a:solidFill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Лист1!$A$2:$A$3</c:f>
              <c:strCache>
                <c:ptCount val="2"/>
                <c:pt idx="0">
                  <c:v>мужчины</c:v>
                </c:pt>
                <c:pt idx="1">
                  <c:v>женщины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0.59834926861158799</c:v>
                </c:pt>
                <c:pt idx="1">
                  <c:v>0.40165073138841234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25741949823839583"/>
          <c:y val="3.9963669391462307E-2"/>
          <c:w val="0.66089882007992784"/>
          <c:h val="0.92007266121707543"/>
        </c:manualLayout>
      </c:layout>
      <c:barChart>
        <c:barDir val="bar"/>
        <c:grouping val="clustered"/>
        <c:ser>
          <c:idx val="0"/>
          <c:order val="0"/>
          <c:spPr>
            <a:solidFill>
              <a:srgbClr val="0070C0"/>
            </a:solidFill>
          </c:spPr>
          <c:dPt>
            <c:idx val="0"/>
            <c:spPr>
              <a:solidFill>
                <a:srgbClr val="C00000"/>
              </a:solidFill>
            </c:spPr>
          </c:dPt>
          <c:dLbls>
            <c:showVal val="1"/>
          </c:dLbls>
          <c:cat>
            <c:strRef>
              <c:f>Лист1!$J$13:$J$22</c:f>
              <c:strCache>
                <c:ptCount val="10"/>
                <c:pt idx="0">
                  <c:v>Авторадио</c:v>
                </c:pt>
                <c:pt idx="1">
                  <c:v>Радио Шансон</c:v>
                </c:pt>
                <c:pt idx="2">
                  <c:v>Русское Радио</c:v>
                </c:pt>
                <c:pt idx="3">
                  <c:v>Ретро FM</c:v>
                </c:pt>
                <c:pt idx="4">
                  <c:v>Европа Плюс</c:v>
                </c:pt>
                <c:pt idx="5">
                  <c:v>Милицейская Волна</c:v>
                </c:pt>
                <c:pt idx="6">
                  <c:v>Радио Дача 92.4 FM</c:v>
                </c:pt>
                <c:pt idx="7">
                  <c:v>Юмор FM</c:v>
                </c:pt>
                <c:pt idx="8">
                  <c:v>Наше Радио</c:v>
                </c:pt>
                <c:pt idx="9">
                  <c:v>Маяк</c:v>
                </c:pt>
              </c:strCache>
            </c:strRef>
          </c:cat>
          <c:val>
            <c:numRef>
              <c:f>Лист1!$K$13:$K$22</c:f>
              <c:numCache>
                <c:formatCode>General</c:formatCode>
                <c:ptCount val="10"/>
                <c:pt idx="0">
                  <c:v>892.7</c:v>
                </c:pt>
                <c:pt idx="1">
                  <c:v>832.9</c:v>
                </c:pt>
                <c:pt idx="2">
                  <c:v>812.4</c:v>
                </c:pt>
                <c:pt idx="3">
                  <c:v>779.3</c:v>
                </c:pt>
                <c:pt idx="4">
                  <c:v>619.6</c:v>
                </c:pt>
                <c:pt idx="5">
                  <c:v>619.20000000000005</c:v>
                </c:pt>
                <c:pt idx="6">
                  <c:v>616.4</c:v>
                </c:pt>
                <c:pt idx="7">
                  <c:v>579.1</c:v>
                </c:pt>
                <c:pt idx="8">
                  <c:v>412.7</c:v>
                </c:pt>
                <c:pt idx="9">
                  <c:v>358.9</c:v>
                </c:pt>
              </c:numCache>
            </c:numRef>
          </c:val>
        </c:ser>
        <c:ser>
          <c:idx val="1"/>
          <c:order val="1"/>
          <c:spPr>
            <a:noFill/>
          </c:spPr>
          <c:dLbls>
            <c:spPr>
              <a:solidFill>
                <a:schemeClr val="bg1"/>
              </a:solidFill>
              <a:ln>
                <a:solidFill>
                  <a:sysClr val="window" lastClr="FFFFFF">
                    <a:lumMod val="65000"/>
                  </a:sysClr>
                </a:solidFill>
              </a:ln>
            </c:spPr>
            <c:showVal val="1"/>
          </c:dLbls>
          <c:cat>
            <c:strRef>
              <c:f>Лист1!$J$13:$J$22</c:f>
              <c:strCache>
                <c:ptCount val="10"/>
                <c:pt idx="0">
                  <c:v>Авторадио</c:v>
                </c:pt>
                <c:pt idx="1">
                  <c:v>Радио Шансон</c:v>
                </c:pt>
                <c:pt idx="2">
                  <c:v>Русское Радио</c:v>
                </c:pt>
                <c:pt idx="3">
                  <c:v>Ретро FM</c:v>
                </c:pt>
                <c:pt idx="4">
                  <c:v>Европа Плюс</c:v>
                </c:pt>
                <c:pt idx="5">
                  <c:v>Милицейская Волна</c:v>
                </c:pt>
                <c:pt idx="6">
                  <c:v>Радио Дача 92.4 FM</c:v>
                </c:pt>
                <c:pt idx="7">
                  <c:v>Юмор FM</c:v>
                </c:pt>
                <c:pt idx="8">
                  <c:v>Наше Радио</c:v>
                </c:pt>
                <c:pt idx="9">
                  <c:v>Маяк</c:v>
                </c:pt>
              </c:strCache>
            </c:strRef>
          </c:cat>
          <c:val>
            <c:numRef>
              <c:f>Лист1!$L$13:$L$22</c:f>
              <c:numCache>
                <c:formatCode>General</c:formatCode>
                <c:ptCount val="10"/>
                <c:pt idx="0">
                  <c:v>16.600000000000001</c:v>
                </c:pt>
                <c:pt idx="1">
                  <c:v>15.5</c:v>
                </c:pt>
                <c:pt idx="2">
                  <c:v>15.1</c:v>
                </c:pt>
                <c:pt idx="3">
                  <c:v>14.5</c:v>
                </c:pt>
                <c:pt idx="4">
                  <c:v>11.5</c:v>
                </c:pt>
                <c:pt idx="5">
                  <c:v>11.5</c:v>
                </c:pt>
                <c:pt idx="6">
                  <c:v>11.5</c:v>
                </c:pt>
                <c:pt idx="7">
                  <c:v>10.8</c:v>
                </c:pt>
                <c:pt idx="8">
                  <c:v>7.7</c:v>
                </c:pt>
                <c:pt idx="9">
                  <c:v>6.7</c:v>
                </c:pt>
              </c:numCache>
            </c:numRef>
          </c:val>
        </c:ser>
        <c:axId val="54035200"/>
        <c:axId val="83952768"/>
      </c:barChart>
      <c:catAx>
        <c:axId val="54035200"/>
        <c:scaling>
          <c:orientation val="maxMin"/>
        </c:scaling>
        <c:axPos val="l"/>
        <c:tickLblPos val="nextTo"/>
        <c:crossAx val="83952768"/>
        <c:crosses val="autoZero"/>
        <c:auto val="1"/>
        <c:lblAlgn val="ctr"/>
        <c:lblOffset val="100"/>
      </c:catAx>
      <c:valAx>
        <c:axId val="83952768"/>
        <c:scaling>
          <c:orientation val="minMax"/>
        </c:scaling>
        <c:delete val="1"/>
        <c:axPos val="t"/>
        <c:numFmt formatCode="General" sourceLinked="1"/>
        <c:tickLblPos val="none"/>
        <c:crossAx val="54035200"/>
        <c:crosses val="autoZero"/>
        <c:crossBetween val="between"/>
      </c:valAx>
    </c:plotArea>
    <c:plotVisOnly val="1"/>
    <c:dispBlanksAs val="gap"/>
  </c:chart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5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dPt>
            <c:idx val="0"/>
            <c:spPr>
              <a:solidFill>
                <a:srgbClr val="C00000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Авторадио</c:v>
                </c:pt>
                <c:pt idx="1">
                  <c:v>Русское Радио</c:v>
                </c:pt>
                <c:pt idx="2">
                  <c:v>Ретро FM</c:v>
                </c:pt>
                <c:pt idx="3">
                  <c:v>Радио Шансон</c:v>
                </c:pt>
                <c:pt idx="4">
                  <c:v>Европа Плюс</c:v>
                </c:pt>
                <c:pt idx="5">
                  <c:v>Юмор FM</c:v>
                </c:pt>
                <c:pt idx="6">
                  <c:v>Радио Дача 92.4 FM</c:v>
                </c:pt>
                <c:pt idx="7">
                  <c:v>Милицейская Волна</c:v>
                </c:pt>
                <c:pt idx="8">
                  <c:v>Эхо Москвы</c:v>
                </c:pt>
                <c:pt idx="9">
                  <c:v>Радио ENERGY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824.7</c:v>
                </c:pt>
                <c:pt idx="1">
                  <c:v>698.6</c:v>
                </c:pt>
                <c:pt idx="2">
                  <c:v>677.9</c:v>
                </c:pt>
                <c:pt idx="3">
                  <c:v>601.20000000000005</c:v>
                </c:pt>
                <c:pt idx="4">
                  <c:v>575.20000000000005</c:v>
                </c:pt>
                <c:pt idx="5">
                  <c:v>554.9</c:v>
                </c:pt>
                <c:pt idx="6">
                  <c:v>479.2</c:v>
                </c:pt>
                <c:pt idx="7">
                  <c:v>433.7</c:v>
                </c:pt>
                <c:pt idx="8">
                  <c:v>389.6</c:v>
                </c:pt>
                <c:pt idx="9">
                  <c:v>379.8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noFill/>
            <a:ln>
              <a:noFill/>
            </a:ln>
            <a:effectLst/>
          </c:spPr>
          <c:dLbls>
            <c:spPr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Авторадио</c:v>
                </c:pt>
                <c:pt idx="1">
                  <c:v>Русское Радио</c:v>
                </c:pt>
                <c:pt idx="2">
                  <c:v>Ретро FM</c:v>
                </c:pt>
                <c:pt idx="3">
                  <c:v>Радио Шансон</c:v>
                </c:pt>
                <c:pt idx="4">
                  <c:v>Европа Плюс</c:v>
                </c:pt>
                <c:pt idx="5">
                  <c:v>Юмор FM</c:v>
                </c:pt>
                <c:pt idx="6">
                  <c:v>Радио Дача 92.4 FM</c:v>
                </c:pt>
                <c:pt idx="7">
                  <c:v>Милицейская Волна</c:v>
                </c:pt>
                <c:pt idx="8">
                  <c:v>Эхо Москвы</c:v>
                </c:pt>
                <c:pt idx="9">
                  <c:v>Радио ENERGY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15.9</c:v>
                </c:pt>
                <c:pt idx="1">
                  <c:v>13.5</c:v>
                </c:pt>
                <c:pt idx="2">
                  <c:v>13.1</c:v>
                </c:pt>
                <c:pt idx="3">
                  <c:v>11.6</c:v>
                </c:pt>
                <c:pt idx="4">
                  <c:v>11.1</c:v>
                </c:pt>
                <c:pt idx="5">
                  <c:v>10.7</c:v>
                </c:pt>
                <c:pt idx="6">
                  <c:v>9.3000000000000007</c:v>
                </c:pt>
                <c:pt idx="7">
                  <c:v>8.4</c:v>
                </c:pt>
                <c:pt idx="8">
                  <c:v>7.5</c:v>
                </c:pt>
                <c:pt idx="9">
                  <c:v>7.3</c:v>
                </c:pt>
              </c:numCache>
            </c:numRef>
          </c:val>
        </c:ser>
        <c:axId val="83958784"/>
        <c:axId val="83964672"/>
      </c:barChart>
      <c:catAx>
        <c:axId val="83958784"/>
        <c:scaling>
          <c:orientation val="maxMin"/>
        </c:scaling>
        <c:axPos val="l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3964672"/>
        <c:crosses val="autoZero"/>
        <c:auto val="1"/>
        <c:lblAlgn val="ctr"/>
        <c:lblOffset val="100"/>
      </c:catAx>
      <c:valAx>
        <c:axId val="83964672"/>
        <c:scaling>
          <c:orientation val="minMax"/>
        </c:scaling>
        <c:delete val="1"/>
        <c:axPos val="t"/>
        <c:numFmt formatCode="General" sourceLinked="1"/>
        <c:tickLblPos val="none"/>
        <c:crossAx val="839587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9B23E15-4511-4DC3-9C58-EF97302BD790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750888"/>
            <a:ext cx="54276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5E73A1C-21EA-425D-B2D7-F347A5F63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5713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73A1C-21EA-425D-B2D7-F347A5F6377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73A1C-21EA-425D-B2D7-F347A5F6377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005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4628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037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1831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7810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9742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1182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812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7232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4349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5319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7122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62310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1655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4573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7523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EF286-B12E-42A8-9557-CCC2D1B41D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8A934-0302-4005-8A24-02A4D31176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10658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94D21-C818-415E-A0C1-EBC3CF9341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74F25-3598-429D-B478-70BF32AB8D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5035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01F17-1E5F-4066-887C-0DA6D9AC15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46576-FBBB-4743-8B0D-1627D19AA9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84671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2" y="1600204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199" y="1600204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ECFED-281B-4BAD-9915-853CDB0FB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C9547-3216-4ADC-A314-0B495FCEED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9112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1993C-E71C-49F9-BD5E-54A3CF559E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1E2C3-2275-440B-A04B-62B94B1182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93796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AE63A-F6EB-4CFA-B097-40CC1D7F92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E94F3-201D-4202-82CE-1A56C09F7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50531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8F6D6-EB11-4CD2-94BC-2F0AF0D4AFB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4D585-3D8D-4AE7-8BD6-DA2610AF1B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3191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82184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E7771-6F60-4C7F-8745-3AC8E91C49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BF79-3420-4F25-B6BD-9C56C1EF2B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04299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19351-C774-450D-82F2-53F98BA258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6E40-B3B5-4ACC-A521-538945CF60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3346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1ECEA-42BE-4C43-ADEA-799CB6E6A1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AB722-3DDC-4D82-8EE9-56C45B33692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25804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3" y="274639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DEF1E-DCD9-4317-A711-4047376647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7BA5D-5520-480D-9C28-96EFE47C61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17478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" y="1"/>
            <a:ext cx="7040827" cy="8366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4"/>
            <a:ext cx="89154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4C06F-5181-42E2-B484-0BADF94FF4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85386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EF286-B12E-42A8-9557-CCC2D1B41D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8A934-0302-4005-8A24-02A4D31176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82155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94D21-C818-415E-A0C1-EBC3CF9341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74F25-3598-429D-B478-70BF32AB8D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4595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01F17-1E5F-4066-887C-0DA6D9AC15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46576-FBBB-4743-8B0D-1627D19AA9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08815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2" y="1600204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199" y="1600204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ECFED-281B-4BAD-9915-853CDB0FB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C9547-3216-4ADC-A314-0B495FCEED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38078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1993C-E71C-49F9-BD5E-54A3CF559E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1E2C3-2275-440B-A04B-62B94B1182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543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3046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AE63A-F6EB-4CFA-B097-40CC1D7F92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E94F3-201D-4202-82CE-1A56C09F7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73252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8F6D6-EB11-4CD2-94BC-2F0AF0D4AFB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4D585-3D8D-4AE7-8BD6-DA2610AF1B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30853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E7771-6F60-4C7F-8745-3AC8E91C49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BF79-3420-4F25-B6BD-9C56C1EF2B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1421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19351-C774-450D-82F2-53F98BA258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6E40-B3B5-4ACC-A521-538945CF60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54291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1ECEA-42BE-4C43-ADEA-799CB6E6A1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AB722-3DDC-4D82-8EE9-56C45B33692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01442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3" y="274639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DEF1E-DCD9-4317-A711-4047376647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7BA5D-5520-480D-9C28-96EFE47C61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60925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" y="1"/>
            <a:ext cx="7040827" cy="8366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4"/>
            <a:ext cx="89154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4C06F-5181-42E2-B484-0BADF94FF4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51417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EF286-B12E-42A8-9557-CCC2D1B41D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8A934-0302-4005-8A24-02A4D31176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42412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94D21-C818-415E-A0C1-EBC3CF93417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74F25-3598-429D-B478-70BF32AB8D8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274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01F17-1E5F-4066-887C-0DA6D9AC15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46576-FBBB-4743-8B0D-1627D19AA9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3226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22104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2" y="1600204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199" y="1600204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ECFED-281B-4BAD-9915-853CDB0FB5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C9547-3216-4ADC-A314-0B495FCEED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51232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1993C-E71C-49F9-BD5E-54A3CF559E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1E2C3-2275-440B-A04B-62B94B1182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90726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AE63A-F6EB-4CFA-B097-40CC1D7F92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E94F3-201D-4202-82CE-1A56C09F7D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71339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8F6D6-EB11-4CD2-94BC-2F0AF0D4AFB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4D585-3D8D-4AE7-8BD6-DA2610AF1B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4718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E7771-6F60-4C7F-8745-3AC8E91C49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BF79-3420-4F25-B6BD-9C56C1EF2B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92907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19351-C774-450D-82F2-53F98BA258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6E40-B3B5-4ACC-A521-538945CF60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56335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1ECEA-42BE-4C43-ADEA-799CB6E6A1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AB722-3DDC-4D82-8EE9-56C45B33692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11791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3" y="274639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DEF1E-DCD9-4317-A711-4047376647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7BA5D-5520-480D-9C28-96EFE47C61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38347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" y="1"/>
            <a:ext cx="7040827" cy="8366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4"/>
            <a:ext cx="89154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4C06F-5181-42E2-B484-0BADF94FF4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494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0496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1508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1708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526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2BDB7-34F9-4CDF-B077-79AC32227AFC}" type="datetimeFigureOut">
              <a:rPr lang="ru-RU" smtClean="0"/>
              <a:pPr/>
              <a:t>05.05.2011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A242-9DCB-4A55-81B8-34B18A374F7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Users\bar\Documents\Untitled-11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648"/>
            <a:ext cx="9906000" cy="69005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750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C7DAD-265C-4493-B817-169A24F6DC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3C0C3-50E2-45B9-9682-6F15F0EA97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bar\Documents\Untitled-111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906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3906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4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4464A0-E490-4B02-9D2D-287D81DD5F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2EFA2F5-031B-4D5B-B397-48340DD658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bar\Documents\Untitled-11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896"/>
            <a:ext cx="9895508" cy="6883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488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4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4464A0-E490-4B02-9D2D-287D81DD5F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2EFA2F5-031B-4D5B-B397-48340DD658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bar\Documents\Untitled-11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896"/>
            <a:ext cx="9895508" cy="6883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6669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4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4464A0-E490-4B02-9D2D-287D81DD5F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05.05.2011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2EFA2F5-031B-4D5B-B397-48340DD658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bar\Documents\Untitled-11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896"/>
            <a:ext cx="9895508" cy="6883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9586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0164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6"/>
          <p:cNvSpPr>
            <a:spLocks noChangeArrowheads="1"/>
          </p:cNvSpPr>
          <p:nvPr/>
        </p:nvSpPr>
        <p:spPr bwMode="auto">
          <a:xfrm>
            <a:off x="416496" y="3803848"/>
            <a:ext cx="39448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latin typeface="+mn-lt"/>
              </a:rPr>
              <a:t>% автомобильной аудитории Авторадио</a:t>
            </a:r>
          </a:p>
          <a:p>
            <a:r>
              <a:rPr lang="ru-RU" sz="1200" dirty="0">
                <a:latin typeface="+mn-lt"/>
              </a:rPr>
              <a:t>значительно больше, чем у всех других радиостанций.	</a:t>
            </a:r>
          </a:p>
        </p:txBody>
      </p:sp>
      <p:sp>
        <p:nvSpPr>
          <p:cNvPr id="2056" name="Rectangle 6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>
                <a:latin typeface="+mn-lt"/>
              </a:rPr>
              <a:t>МЕСТО ПРОСЛУШИВАНИЯ АВТОРАДИО</a:t>
            </a:r>
          </a:p>
        </p:txBody>
      </p:sp>
      <p:sp>
        <p:nvSpPr>
          <p:cNvPr id="2059" name="Text Box 63"/>
          <p:cNvSpPr txBox="1">
            <a:spLocks noChangeArrowheads="1"/>
          </p:cNvSpPr>
          <p:nvPr/>
        </p:nvSpPr>
        <p:spPr bwMode="auto">
          <a:xfrm>
            <a:off x="1712640" y="1052736"/>
            <a:ext cx="1603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latin typeface="+mn-lt"/>
              </a:rPr>
              <a:t>% </a:t>
            </a:r>
            <a:r>
              <a:rPr lang="ru-RU" sz="1000" dirty="0">
                <a:latin typeface="+mn-lt"/>
              </a:rPr>
              <a:t>ежедневной аудитории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4263043" y="6611785"/>
            <a:ext cx="3972201" cy="246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36" tIns="45717" rIns="91436" bIns="4571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Источник: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Radio Index-</a:t>
            </a:r>
            <a:r>
              <a:rPr kumimoji="0" lang="ru-RU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Москва. </a:t>
            </a:r>
            <a:r>
              <a:rPr kumimoji="0" lang="ru-RU" sz="1000" b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</a:t>
            </a:r>
            <a:r>
              <a:rPr lang="ru-RU" sz="1000" b="1" kern="0" dirty="0" smtClean="0">
                <a:latin typeface="+mn-lt"/>
              </a:rPr>
              <a:t>Ноябрь 2010</a:t>
            </a:r>
            <a:r>
              <a:rPr kumimoji="0" lang="ru-RU" sz="1000" b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- Январь 2011.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TNS</a:t>
            </a:r>
            <a:endParaRPr kumimoji="0" lang="ru-RU" sz="10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000886"/>
              </p:ext>
            </p:extLst>
          </p:nvPr>
        </p:nvGraphicFramePr>
        <p:xfrm>
          <a:off x="272480" y="4509120"/>
          <a:ext cx="3816424" cy="571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1469874107"/>
              </p:ext>
            </p:extLst>
          </p:nvPr>
        </p:nvGraphicFramePr>
        <p:xfrm>
          <a:off x="632520" y="1273072"/>
          <a:ext cx="3156980" cy="245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128319" y="2416076"/>
            <a:ext cx="4248149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Автомобильная аудитория Авторадио:</a:t>
            </a:r>
            <a:r>
              <a:rPr lang="ru-RU" sz="1600" b="1" dirty="0">
                <a:latin typeface="+mn-lt"/>
              </a:rPr>
              <a:t> 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300" dirty="0">
                <a:latin typeface="+mn-lt"/>
              </a:rPr>
              <a:t>Самая обеспеченная часть населения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300" dirty="0">
                <a:latin typeface="+mn-lt"/>
              </a:rPr>
              <a:t>Высокий социальный статус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300" dirty="0">
                <a:latin typeface="+mn-lt"/>
              </a:rPr>
              <a:t>Высокий уровень потребительской активности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300" dirty="0">
                <a:latin typeface="+mn-lt"/>
              </a:rPr>
              <a:t>Социально активный возраст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300" dirty="0">
                <a:latin typeface="+mn-lt"/>
              </a:rPr>
              <a:t>Самая стабильная и привязанная аудитория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300" dirty="0">
                <a:latin typeface="+mn-lt"/>
              </a:rPr>
              <a:t>Самая активная, успешная и занятая часть населения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300" dirty="0">
                <a:latin typeface="+mn-lt"/>
              </a:rPr>
              <a:t>Эту аудитория невозможно достичь другими СМИ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028307" y="1449447"/>
            <a:ext cx="44481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ln/>
                <a:solidFill>
                  <a:srgbClr val="FF0000"/>
                </a:solidFill>
                <a:latin typeface="+mn-lt"/>
              </a:rPr>
              <a:t>Наши слушатели – Ваши клиенты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431800" y="1054477"/>
            <a:ext cx="70414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latin typeface="+mn-lt"/>
              </a:rPr>
              <a:t>Радио - основное СМИ для обеспеченных </a:t>
            </a:r>
            <a:r>
              <a:rPr lang="ru-RU" sz="1200" dirty="0" smtClean="0">
                <a:latin typeface="+mn-lt"/>
              </a:rPr>
              <a:t>людей </a:t>
            </a:r>
            <a:r>
              <a:rPr lang="ru-RU" sz="1200" dirty="0">
                <a:latin typeface="+mn-lt"/>
              </a:rPr>
              <a:t>(более 93% обеспеченных москвичей слушают радио</a:t>
            </a:r>
            <a:r>
              <a:rPr lang="ru-RU" sz="1200" dirty="0" smtClean="0">
                <a:latin typeface="+mn-lt"/>
              </a:rPr>
              <a:t>)</a:t>
            </a:r>
            <a:endParaRPr lang="ru-RU" sz="1200" dirty="0">
              <a:latin typeface="+mn-lt"/>
            </a:endParaRPr>
          </a:p>
          <a:p>
            <a:endParaRPr lang="ru-RU" sz="1200" dirty="0">
              <a:latin typeface="+mn-lt"/>
            </a:endParaRP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450652" y="1285309"/>
            <a:ext cx="60865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latin typeface="+mn-lt"/>
              </a:rPr>
              <a:t>Авторадио - признанный </a:t>
            </a:r>
            <a:r>
              <a:rPr lang="ru-RU" sz="1600" b="1" dirty="0" smtClean="0">
                <a:latin typeface="+mn-lt"/>
              </a:rPr>
              <a:t>лидер для </a:t>
            </a:r>
            <a:r>
              <a:rPr lang="ru-RU" sz="1600" b="1" dirty="0">
                <a:latin typeface="+mn-lt"/>
              </a:rPr>
              <a:t>автомобильной аудитории		</a:t>
            </a:r>
          </a:p>
        </p:txBody>
      </p:sp>
      <p:sp>
        <p:nvSpPr>
          <p:cNvPr id="13321" name="Rectangle 84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+mn-lt"/>
              </a:rPr>
              <a:t>МЫ ПЕРВЫЕ В АВТОМОБИЛЕ!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4232672" y="6630782"/>
            <a:ext cx="3816672" cy="246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36" tIns="45717" rIns="91436" bIns="4571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Источник: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Radio Index-</a:t>
            </a:r>
            <a:r>
              <a:rPr kumimoji="0" lang="ru-RU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Москва. </a:t>
            </a:r>
            <a:r>
              <a:rPr kumimoji="0" lang="ru-RU" sz="1000" b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Ноябрь 2010 - Январь 2011.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TNS</a:t>
            </a:r>
            <a:endParaRPr kumimoji="0" lang="ru-RU" sz="10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424608" y="2239815"/>
            <a:ext cx="3024188" cy="711200"/>
          </a:xfrm>
          <a:prstGeom prst="rect">
            <a:avLst/>
          </a:prstGeom>
          <a:solidFill>
            <a:srgbClr val="C0504D"/>
          </a:solidFill>
          <a:ln w="38100" cap="flat" cmpd="sng" algn="ctr">
            <a:solidFill>
              <a:sysClr val="window" lastClr="FFFFFF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436" tIns="45717" rIns="91436" bIns="45717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ПРЕИМУЩЕСТВО «АВТОРАДИО»</a:t>
            </a: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1280592" y="2278147"/>
            <a:ext cx="0" cy="67286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7" name="Диаграмма 1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0014829"/>
              </p:ext>
            </p:extLst>
          </p:nvPr>
        </p:nvGraphicFramePr>
        <p:xfrm>
          <a:off x="431800" y="2239816"/>
          <a:ext cx="8418884" cy="3286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584728" y="1615021"/>
            <a:ext cx="139172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Daily </a:t>
            </a:r>
            <a:r>
              <a:rPr lang="en-US" sz="1000" dirty="0"/>
              <a:t>Reach (</a:t>
            </a:r>
            <a:r>
              <a:rPr lang="en-US" sz="1000" dirty="0" smtClean="0"/>
              <a:t>000</a:t>
            </a:r>
            <a:r>
              <a:rPr lang="ru-RU" sz="1000" dirty="0" smtClean="0"/>
              <a:t>, %</a:t>
            </a:r>
            <a:r>
              <a:rPr lang="en-US" sz="1000" dirty="0" smtClean="0"/>
              <a:t>)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488950" y="1301750"/>
            <a:ext cx="3240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>
                <a:latin typeface="+mn-lt"/>
              </a:rPr>
              <a:t>Материальное положение</a:t>
            </a:r>
            <a:endParaRPr lang="ru-RU" sz="1600" b="1" dirty="0">
              <a:latin typeface="+mn-lt"/>
            </a:endParaRP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3729038" y="1573372"/>
            <a:ext cx="58914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Большая часть аудитории Авторадио</a:t>
            </a:r>
            <a:r>
              <a:rPr lang="ru-RU" sz="1600" b="1" dirty="0">
                <a:latin typeface="+mn-lt"/>
              </a:rPr>
              <a:t> - москвичи с материальным положением 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средним и выше</a:t>
            </a:r>
          </a:p>
        </p:txBody>
      </p:sp>
      <p:sp>
        <p:nvSpPr>
          <p:cNvPr id="1031" name="Rectangle 545"/>
          <p:cNvSpPr>
            <a:spLocks noChangeArrowheads="1"/>
          </p:cNvSpPr>
          <p:nvPr/>
        </p:nvSpPr>
        <p:spPr bwMode="auto">
          <a:xfrm>
            <a:off x="3886224" y="2180372"/>
            <a:ext cx="57472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+mn-lt"/>
              </a:rPr>
              <a:t>Москвичи </a:t>
            </a:r>
            <a:r>
              <a:rPr lang="ru-RU" sz="1400" b="1" dirty="0" smtClean="0">
                <a:latin typeface="+mn-lt"/>
              </a:rPr>
              <a:t>с </a:t>
            </a:r>
            <a:r>
              <a:rPr lang="ru-RU" sz="1400" b="1" dirty="0">
                <a:latin typeface="+mn-lt"/>
              </a:rPr>
              <a:t>материальным положением </a:t>
            </a:r>
            <a:r>
              <a:rPr lang="ru-RU" sz="1400" b="1" u="sng" dirty="0">
                <a:latin typeface="+mn-lt"/>
              </a:rPr>
              <a:t>высоким, выше среднего, средним</a:t>
            </a:r>
          </a:p>
        </p:txBody>
      </p:sp>
      <p:sp>
        <p:nvSpPr>
          <p:cNvPr id="1032" name="Rectangle 54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>
                <a:latin typeface="+mn-lt"/>
              </a:rPr>
              <a:t>ФИНАНСОВОЕ БЛАГОПОЛУЧИЕ ХАРАКТЕРНО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ДЛЯ АУДИТОРИИ АВТОРАДИО</a:t>
            </a:r>
          </a:p>
        </p:txBody>
      </p:sp>
      <p:sp>
        <p:nvSpPr>
          <p:cNvPr id="1033" name="Text Box 550"/>
          <p:cNvSpPr txBox="1">
            <a:spLocks noChangeArrowheads="1"/>
          </p:cNvSpPr>
          <p:nvPr/>
        </p:nvSpPr>
        <p:spPr bwMode="auto">
          <a:xfrm>
            <a:off x="516262" y="1762412"/>
            <a:ext cx="1603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latin typeface="+mn-lt"/>
              </a:rPr>
              <a:t>% </a:t>
            </a:r>
            <a:r>
              <a:rPr lang="ru-RU" sz="1000" dirty="0">
                <a:latin typeface="+mn-lt"/>
              </a:rPr>
              <a:t>ежедневной аудитории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169073" y="6611785"/>
            <a:ext cx="3757662" cy="246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36" tIns="45717" rIns="91436" bIns="4571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Источник: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Radio Index-</a:t>
            </a:r>
            <a:r>
              <a:rPr kumimoji="0" lang="ru-RU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Москва. </a:t>
            </a:r>
            <a:r>
              <a:rPr kumimoji="0" lang="ru-RU" sz="1000" b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Ноябрь 2010 - Январь 2011.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TNS</a:t>
            </a:r>
            <a:endParaRPr kumimoji="0" lang="ru-RU" sz="10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="" xmlns:p14="http://schemas.microsoft.com/office/powerpoint/2010/main" val="186819415"/>
              </p:ext>
            </p:extLst>
          </p:nvPr>
        </p:nvGraphicFramePr>
        <p:xfrm>
          <a:off x="4736976" y="2924944"/>
          <a:ext cx="4523159" cy="2750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="" xmlns:p14="http://schemas.microsoft.com/office/powerpoint/2010/main" val="3581533086"/>
              </p:ext>
            </p:extLst>
          </p:nvPr>
        </p:nvGraphicFramePr>
        <p:xfrm>
          <a:off x="344489" y="2176344"/>
          <a:ext cx="3541736" cy="245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249144" y="2852936"/>
            <a:ext cx="19442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latin typeface="+mn-lt"/>
              </a:rPr>
              <a:t>Daily Reach</a:t>
            </a:r>
            <a:r>
              <a:rPr lang="ru-RU" sz="1000" dirty="0">
                <a:latin typeface="+mn-lt"/>
              </a:rPr>
              <a:t> (</a:t>
            </a:r>
            <a:r>
              <a:rPr lang="ru-RU" sz="1000" dirty="0" smtClean="0">
                <a:latin typeface="+mn-lt"/>
              </a:rPr>
              <a:t>000,%)</a:t>
            </a:r>
            <a:endParaRPr lang="ru-RU" sz="1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88504" y="1052736"/>
            <a:ext cx="29151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dirty="0">
                <a:latin typeface="+mn-lt"/>
              </a:rPr>
              <a:t>Сравнение охватов ТВ и радио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580956" y="1945862"/>
            <a:ext cx="329681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ru-RU" sz="1400" dirty="0">
                <a:latin typeface="+mn-lt"/>
              </a:rPr>
              <a:t> В дневные часы охваты на радио больше, чем на ТВ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ru-RU" sz="1400" dirty="0">
                <a:latin typeface="+mn-lt"/>
              </a:rPr>
              <a:t> Дневные часы – пик слушания Авторадио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ru-RU" sz="1400" dirty="0">
                <a:latin typeface="+mn-lt"/>
              </a:rPr>
              <a:t> Основное место слушания радио днем – автомобиль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ru-RU" sz="1400" dirty="0">
                <a:latin typeface="+mn-lt"/>
              </a:rPr>
              <a:t> Автомобильная аудитория недостижима другими СМИ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ru-RU" sz="1400" dirty="0">
                <a:latin typeface="+mn-lt"/>
              </a:rPr>
              <a:t> Авторадио - максимальное достижение активной аудитории</a:t>
            </a:r>
          </a:p>
        </p:txBody>
      </p:sp>
      <p:sp>
        <p:nvSpPr>
          <p:cNvPr id="3077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>
                <a:latin typeface="+mn-lt"/>
              </a:rPr>
              <a:t>ДНЕМ АУДИТОРИЯ РАДИО БОЛЬШЕ, ЧЕМ ТВ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4232920" y="6611778"/>
            <a:ext cx="333456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 b="1" dirty="0">
                <a:latin typeface="+mn-lt"/>
              </a:rPr>
              <a:t>Источник: </a:t>
            </a:r>
            <a:r>
              <a:rPr lang="ru-RU" sz="1000" b="1" dirty="0" err="1">
                <a:latin typeface="+mn-lt"/>
              </a:rPr>
              <a:t>Radio</a:t>
            </a:r>
            <a:r>
              <a:rPr lang="ru-RU" sz="1000" b="1" dirty="0">
                <a:latin typeface="+mn-lt"/>
              </a:rPr>
              <a:t> </a:t>
            </a:r>
            <a:r>
              <a:rPr lang="ru-RU" sz="1000" b="1" dirty="0" err="1">
                <a:latin typeface="+mn-lt"/>
              </a:rPr>
              <a:t>Index</a:t>
            </a:r>
            <a:r>
              <a:rPr lang="ru-RU" sz="1000" b="1" dirty="0">
                <a:latin typeface="+mn-lt"/>
              </a:rPr>
              <a:t>-Москва</a:t>
            </a:r>
            <a:r>
              <a:rPr lang="ru-RU" sz="1000" b="1" dirty="0" smtClean="0">
                <a:latin typeface="+mn-lt"/>
              </a:rPr>
              <a:t>. </a:t>
            </a:r>
            <a:r>
              <a:rPr lang="en-US" sz="1000" b="1" dirty="0">
                <a:latin typeface="+mn-lt"/>
              </a:rPr>
              <a:t>TV-Index. </a:t>
            </a:r>
            <a:r>
              <a:rPr lang="ru-RU" sz="1000" b="1" dirty="0">
                <a:latin typeface="+mn-lt"/>
              </a:rPr>
              <a:t>Москва. </a:t>
            </a:r>
            <a:r>
              <a:rPr lang="en-US" sz="1000" b="1" dirty="0" smtClean="0">
                <a:latin typeface="+mn-lt"/>
              </a:rPr>
              <a:t>TNS</a:t>
            </a:r>
            <a:r>
              <a:rPr lang="ru-RU" sz="1000" b="1" dirty="0" smtClean="0">
                <a:latin typeface="+mn-lt"/>
              </a:rPr>
              <a:t>. </a:t>
            </a:r>
            <a:endParaRPr lang="ru-RU" sz="1000" b="1" dirty="0">
              <a:latin typeface="+mn-lt"/>
            </a:endParaRPr>
          </a:p>
        </p:txBody>
      </p:sp>
      <p:pic>
        <p:nvPicPr>
          <p:cNvPr id="3079" name="Picture 10" descr="27020906592611_4_08_watching_t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5694" y="1556792"/>
            <a:ext cx="1152723" cy="764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11" descr="pd_listen_music_070807_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5781" y="1556792"/>
            <a:ext cx="1080639" cy="810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79806889"/>
              </p:ext>
            </p:extLst>
          </p:nvPr>
        </p:nvGraphicFramePr>
        <p:xfrm>
          <a:off x="31329" y="2367782"/>
          <a:ext cx="6721871" cy="3077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5"/>
          <p:cNvSpPr txBox="1">
            <a:spLocks noChangeArrowheads="1"/>
          </p:cNvSpPr>
          <p:nvPr/>
        </p:nvSpPr>
        <p:spPr bwMode="auto">
          <a:xfrm rot="-5400000">
            <a:off x="136894" y="2706065"/>
            <a:ext cx="625548" cy="369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1436" tIns="45717" rIns="91436" bIns="45717">
            <a:spAutoFit/>
          </a:bodyPr>
          <a:lstStyle/>
          <a:p>
            <a:r>
              <a:rPr lang="en-US" sz="1800" b="1" dirty="0">
                <a:latin typeface="+mn-lt"/>
              </a:rPr>
              <a:t>AQH</a:t>
            </a:r>
            <a:endParaRPr lang="ru-RU" sz="1800" b="1" dirty="0">
              <a:latin typeface="+mn-lt"/>
            </a:endParaRP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560512" y="1052513"/>
            <a:ext cx="6480720" cy="27699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36" tIns="45717" rIns="91436" bIns="45717">
            <a:spAutoFit/>
          </a:bodyPr>
          <a:lstStyle/>
          <a:p>
            <a:r>
              <a:rPr lang="en-US" sz="1200" dirty="0">
                <a:latin typeface="+mn-lt"/>
              </a:rPr>
              <a:t>AQH </a:t>
            </a:r>
            <a:r>
              <a:rPr lang="ru-RU" sz="1200" dirty="0">
                <a:latin typeface="+mn-lt"/>
              </a:rPr>
              <a:t>– количество слушателей в среднем 15-минутном интервале в тысячах человек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СУТОЧНОЕ РАСПРЕДЕЛЕНИЕ АУДИТОРИИ АВТОРАДИО</a:t>
            </a:r>
            <a:endParaRPr lang="ru-RU" dirty="0">
              <a:latin typeface="+mn-lt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160912" y="6618082"/>
            <a:ext cx="3888432" cy="246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36" tIns="45717" rIns="91436" bIns="4571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Источник: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Radio Index-</a:t>
            </a:r>
            <a:r>
              <a:rPr kumimoji="0" lang="ru-RU" sz="1000" b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Москва. </a:t>
            </a:r>
            <a:r>
              <a:rPr lang="ru-RU" sz="1000" b="1" kern="0" dirty="0" smtClean="0">
                <a:latin typeface="+mn-lt"/>
              </a:rPr>
              <a:t>Ноябрь 2010</a:t>
            </a:r>
            <a:r>
              <a:rPr kumimoji="0" lang="ru-RU" sz="1000" b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- Январь 2011.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TNS</a:t>
            </a:r>
            <a:endParaRPr kumimoji="0" lang="ru-RU" sz="10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1206678468"/>
              </p:ext>
            </p:extLst>
          </p:nvPr>
        </p:nvGraphicFramePr>
        <p:xfrm>
          <a:off x="560512" y="1329506"/>
          <a:ext cx="8567141" cy="3971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488504" y="1556793"/>
            <a:ext cx="8915400" cy="3600399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r>
              <a:rPr lang="ru-RU" sz="2000" dirty="0" smtClean="0"/>
              <a:t>Авторадио – самая популярная и массовая московская радиостанция.</a:t>
            </a:r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endParaRPr lang="ru-RU" sz="2000" dirty="0" smtClean="0"/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r>
              <a:rPr lang="ru-RU" sz="2000" dirty="0" smtClean="0"/>
              <a:t>Авторадио занимает лидирующую позицию в рейтинге среди всех московских радиостанций.</a:t>
            </a:r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endParaRPr lang="ru-RU" sz="2000" dirty="0" smtClean="0"/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r>
              <a:rPr lang="ru-RU" sz="2000" dirty="0" smtClean="0"/>
              <a:t>Первое место среди  социально благополучных групп.</a:t>
            </a:r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endParaRPr lang="ru-RU" sz="2000" dirty="0" smtClean="0"/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r>
              <a:rPr lang="ru-RU" sz="2000" dirty="0" smtClean="0"/>
              <a:t>Авторадио имеет лояльную, привлекательную с коммерческой точки зрения аудиторию.</a:t>
            </a:r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endParaRPr lang="ru-RU" sz="2000" dirty="0" smtClean="0"/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r>
              <a:rPr lang="ru-RU" sz="2000" dirty="0" smtClean="0"/>
              <a:t>Популярность Авторадио постоянно растет.</a:t>
            </a:r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endParaRPr lang="ru-RU" sz="2000" dirty="0" smtClean="0"/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r>
              <a:rPr lang="ru-RU" sz="2000" dirty="0" smtClean="0"/>
              <a:t>Аудитория Авторадио – одна из самых лояльных в восприятии рекламы.</a:t>
            </a:r>
          </a:p>
          <a:p>
            <a:pPr algn="just" eaLnBrk="1" hangingPunct="1">
              <a:lnSpc>
                <a:spcPct val="80000"/>
              </a:lnSpc>
              <a:buSzPct val="100000"/>
              <a:buFont typeface="Wingdings" pitchFamily="2" charset="2"/>
              <a:buChar char="ü"/>
            </a:pPr>
            <a:r>
              <a:rPr lang="ru-RU" sz="2000" dirty="0" smtClean="0"/>
              <a:t>Авторадио – уважаемый и популярный бренд на </a:t>
            </a:r>
            <a:r>
              <a:rPr lang="ru-RU" sz="2000" dirty="0" err="1" smtClean="0"/>
              <a:t>медиарынке</a:t>
            </a:r>
            <a:r>
              <a:rPr lang="ru-RU" sz="2000" dirty="0" smtClean="0"/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4220005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>
          <a:xfrm>
            <a:off x="488504" y="1628799"/>
            <a:ext cx="8915400" cy="388843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700" dirty="0" smtClean="0"/>
              <a:t>Какие бы </a:t>
            </a:r>
            <a:r>
              <a:rPr lang="ru-RU" sz="1700" i="1" dirty="0" smtClean="0"/>
              <a:t>цели</a:t>
            </a:r>
            <a:r>
              <a:rPr lang="ru-RU" sz="1700" dirty="0" smtClean="0"/>
              <a:t> Вы не преследовали в ходе рекламной кампании, с помощью  рекламы на Авторадио они </a:t>
            </a:r>
            <a:r>
              <a:rPr lang="ru-RU" sz="1700" i="1" dirty="0" smtClean="0"/>
              <a:t>будут достигнуты: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700" i="1" dirty="0" smtClean="0"/>
          </a:p>
          <a:p>
            <a:pPr algn="just" eaLnBrk="1" hangingPunct="1">
              <a:lnSpc>
                <a:spcPct val="80000"/>
              </a:lnSpc>
              <a:buClr>
                <a:srgbClr val="0066FF"/>
              </a:buClr>
              <a:buFont typeface="Wingdings" pitchFamily="2" charset="2"/>
              <a:buChar char="q"/>
            </a:pPr>
            <a:r>
              <a:rPr lang="ru-RU" sz="1700" dirty="0" smtClean="0"/>
              <a:t>Высокий рейтинг и огромная популярность Авторадио позволяет достичь </a:t>
            </a:r>
            <a:r>
              <a:rPr lang="ru-RU" sz="1700" i="1" u="sng" dirty="0" smtClean="0"/>
              <a:t>максимально возможного</a:t>
            </a:r>
            <a:r>
              <a:rPr lang="ru-RU" sz="1700" dirty="0" smtClean="0"/>
              <a:t> числа ваших потребителей;</a:t>
            </a:r>
          </a:p>
          <a:p>
            <a:pPr algn="just" eaLnBrk="1" hangingPunct="1">
              <a:lnSpc>
                <a:spcPct val="80000"/>
              </a:lnSpc>
              <a:buClr>
                <a:srgbClr val="0066FF"/>
              </a:buClr>
              <a:buFont typeface="Wingdings" pitchFamily="2" charset="2"/>
              <a:buChar char="q"/>
            </a:pPr>
            <a:endParaRPr lang="ru-RU" sz="1700" dirty="0" smtClean="0"/>
          </a:p>
          <a:p>
            <a:pPr algn="just" eaLnBrk="1" hangingPunct="1">
              <a:lnSpc>
                <a:spcPct val="80000"/>
              </a:lnSpc>
              <a:buClr>
                <a:srgbClr val="0066FF"/>
              </a:buClr>
              <a:buFont typeface="Wingdings" pitchFamily="2" charset="2"/>
              <a:buChar char="q"/>
            </a:pPr>
            <a:r>
              <a:rPr lang="ru-RU" sz="1700" dirty="0" smtClean="0"/>
              <a:t>Популярность радиостанции среди слушающих радио в автомобиле позволяет донести ваше рекламное сообщение до </a:t>
            </a:r>
            <a:r>
              <a:rPr lang="ru-RU" sz="1700" i="1" u="sng" dirty="0" smtClean="0"/>
              <a:t>труднодостижимых целевых групп</a:t>
            </a:r>
            <a:r>
              <a:rPr lang="ru-RU" sz="1700" dirty="0" smtClean="0"/>
              <a:t> – тех, кто наиболее активен, кто редко скучает у телевизора и проводит время за чтением газет;</a:t>
            </a:r>
          </a:p>
          <a:p>
            <a:pPr algn="just" eaLnBrk="1" hangingPunct="1">
              <a:lnSpc>
                <a:spcPct val="80000"/>
              </a:lnSpc>
              <a:buClr>
                <a:srgbClr val="0066FF"/>
              </a:buClr>
              <a:buFont typeface="Wingdings" pitchFamily="2" charset="2"/>
              <a:buChar char="q"/>
            </a:pPr>
            <a:endParaRPr lang="ru-RU" sz="1700" dirty="0" smtClean="0"/>
          </a:p>
          <a:p>
            <a:pPr algn="just" eaLnBrk="1" hangingPunct="1">
              <a:lnSpc>
                <a:spcPct val="80000"/>
              </a:lnSpc>
              <a:buClr>
                <a:srgbClr val="0066FF"/>
              </a:buClr>
              <a:buFont typeface="Wingdings" pitchFamily="2" charset="2"/>
              <a:buChar char="q"/>
            </a:pPr>
            <a:r>
              <a:rPr lang="ru-RU" sz="1700" dirty="0" smtClean="0"/>
              <a:t> Высокий уровень потребительской активности и готовность ко всему новому аудитории позволит </a:t>
            </a:r>
            <a:r>
              <a:rPr lang="ru-RU" sz="1700" i="1" u="sng" dirty="0" smtClean="0"/>
              <a:t>повысить уровень продаж</a:t>
            </a:r>
            <a:r>
              <a:rPr lang="ru-RU" sz="1700" i="1" dirty="0" smtClean="0"/>
              <a:t>; </a:t>
            </a:r>
          </a:p>
          <a:p>
            <a:pPr algn="just" eaLnBrk="1" hangingPunct="1">
              <a:lnSpc>
                <a:spcPct val="80000"/>
              </a:lnSpc>
              <a:buClr>
                <a:srgbClr val="0066FF"/>
              </a:buClr>
              <a:buFont typeface="Wingdings" pitchFamily="2" charset="2"/>
              <a:buChar char="q"/>
            </a:pPr>
            <a:endParaRPr lang="ru-RU" sz="1700" i="1" dirty="0" smtClean="0"/>
          </a:p>
          <a:p>
            <a:pPr algn="just" eaLnBrk="1" hangingPunct="1">
              <a:lnSpc>
                <a:spcPct val="80000"/>
              </a:lnSpc>
              <a:buClr>
                <a:srgbClr val="0066FF"/>
              </a:buClr>
              <a:buFont typeface="Wingdings" pitchFamily="2" charset="2"/>
              <a:buChar char="q"/>
            </a:pPr>
            <a:r>
              <a:rPr lang="ru-RU" sz="1700" i="1" dirty="0" smtClean="0"/>
              <a:t>Лояльность</a:t>
            </a:r>
            <a:r>
              <a:rPr lang="ru-RU" sz="1700" dirty="0" smtClean="0"/>
              <a:t> слушателей Авторадио к рекламе позволит добиться высокой эффективности рекламной кампании и повышения </a:t>
            </a:r>
            <a:r>
              <a:rPr lang="ru-RU" sz="1700" i="1" u="sng" dirty="0" smtClean="0"/>
              <a:t>лояльности к бренду</a:t>
            </a:r>
            <a:r>
              <a:rPr lang="ru-RU" sz="1700" dirty="0" smtClean="0"/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700" dirty="0" smtClean="0"/>
          </a:p>
        </p:txBody>
      </p:sp>
    </p:spTree>
    <p:extLst>
      <p:ext uri="{BB962C8B-B14F-4D97-AF65-F5344CB8AC3E}">
        <p14:creationId xmlns="" xmlns:p14="http://schemas.microsoft.com/office/powerpoint/2010/main" val="339222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Благодарим за внимание!</a:t>
            </a:r>
          </a:p>
          <a:p>
            <a:pPr eaLnBrk="1" hangingPunct="1">
              <a:buFontTx/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Служба </a:t>
            </a:r>
            <a:r>
              <a:rPr lang="ru-RU" sz="2400" b="1" dirty="0" smtClean="0">
                <a:solidFill>
                  <a:srgbClr val="002060"/>
                </a:solidFill>
              </a:rPr>
              <a:t>продаж </a:t>
            </a:r>
            <a:r>
              <a:rPr lang="ru-RU" sz="2400" b="1" dirty="0" err="1" smtClean="0">
                <a:solidFill>
                  <a:srgbClr val="002060"/>
                </a:solidFill>
              </a:rPr>
              <a:t>Авторадио</a:t>
            </a:r>
            <a:r>
              <a:rPr lang="ru-RU" sz="2400" b="1" dirty="0" smtClean="0">
                <a:solidFill>
                  <a:srgbClr val="002060"/>
                </a:solidFill>
              </a:rPr>
              <a:t> в Смоленске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Тел. </a:t>
            </a:r>
            <a:r>
              <a:rPr lang="ru-RU" sz="2400" b="1" smtClean="0">
                <a:solidFill>
                  <a:srgbClr val="002060"/>
                </a:solidFill>
              </a:rPr>
              <a:t>(</a:t>
            </a:r>
            <a:r>
              <a:rPr lang="ru-RU" sz="2400" b="1" smtClean="0">
                <a:solidFill>
                  <a:srgbClr val="002060"/>
                </a:solidFill>
              </a:rPr>
              <a:t>4812) 38-85-95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88950" y="765175"/>
            <a:ext cx="832167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latin typeface="+mn-lt"/>
              </a:rPr>
              <a:t>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>
              <a:defRPr/>
            </a:pPr>
            <a:r>
              <a:rPr lang="ru-RU" sz="1600" b="1" dirty="0">
                <a:latin typeface="+mn-lt"/>
              </a:rPr>
              <a:t>Дата рождения: </a:t>
            </a:r>
            <a:r>
              <a:rPr lang="ru-RU" sz="1600" dirty="0">
                <a:latin typeface="+mn-lt"/>
              </a:rPr>
              <a:t>  05 апреля 1993 года. </a:t>
            </a:r>
            <a:endParaRPr lang="en-US" sz="1600" dirty="0">
              <a:latin typeface="+mn-lt"/>
            </a:endParaRPr>
          </a:p>
          <a:p>
            <a:pPr>
              <a:defRPr/>
            </a:pPr>
            <a:endParaRPr lang="ru-RU" sz="1000" b="1" dirty="0">
              <a:latin typeface="+mn-lt"/>
            </a:endParaRPr>
          </a:p>
          <a:p>
            <a:pPr>
              <a:defRPr/>
            </a:pPr>
            <a:r>
              <a:rPr lang="ru-RU" sz="1600" b="1" dirty="0">
                <a:latin typeface="+mn-lt"/>
              </a:rPr>
              <a:t>Род деятельности: </a:t>
            </a:r>
            <a:r>
              <a:rPr lang="ru-RU" sz="1600" dirty="0">
                <a:latin typeface="+mn-lt"/>
              </a:rPr>
              <a:t>информационно - музыкальное коммерческое радиовещание.</a:t>
            </a:r>
            <a:endParaRPr lang="en-US" sz="1600" dirty="0">
              <a:latin typeface="+mn-lt"/>
            </a:endParaRPr>
          </a:p>
          <a:p>
            <a:pPr>
              <a:defRPr/>
            </a:pPr>
            <a:endParaRPr lang="ru-RU" sz="1000" b="1" dirty="0">
              <a:latin typeface="+mn-lt"/>
            </a:endParaRPr>
          </a:p>
          <a:p>
            <a:pPr>
              <a:defRPr/>
            </a:pPr>
            <a:r>
              <a:rPr lang="ru-RU" sz="1600" b="1" dirty="0">
                <a:latin typeface="+mn-lt"/>
              </a:rPr>
              <a:t>Регионы вещания:   </a:t>
            </a:r>
            <a:r>
              <a:rPr lang="ru-RU" sz="1600" dirty="0">
                <a:latin typeface="+mn-lt"/>
              </a:rPr>
              <a:t>Москва и </a:t>
            </a:r>
            <a:r>
              <a:rPr lang="ru-RU" sz="1600" dirty="0" smtClean="0">
                <a:latin typeface="+mn-lt"/>
              </a:rPr>
              <a:t>более </a:t>
            </a:r>
            <a:r>
              <a:rPr lang="en-US" sz="1600" dirty="0" smtClean="0">
                <a:latin typeface="+mn-lt"/>
              </a:rPr>
              <a:t>12</a:t>
            </a:r>
            <a:r>
              <a:rPr lang="ru-RU" sz="1600" dirty="0" smtClean="0">
                <a:latin typeface="+mn-lt"/>
              </a:rPr>
              <a:t>90 городов </a:t>
            </a:r>
            <a:r>
              <a:rPr lang="en-US" sz="1600" dirty="0" smtClean="0">
                <a:latin typeface="+mn-lt"/>
              </a:rPr>
              <a:t>(2</a:t>
            </a:r>
            <a:r>
              <a:rPr lang="ru-RU" sz="1600" dirty="0" smtClean="0">
                <a:latin typeface="+mn-lt"/>
              </a:rPr>
              <a:t>32</a:t>
            </a:r>
            <a:r>
              <a:rPr lang="en-US" sz="1600" dirty="0" smtClean="0">
                <a:latin typeface="+mn-lt"/>
              </a:rPr>
              <a:t> </a:t>
            </a:r>
            <a:r>
              <a:rPr lang="ru-RU" sz="1600" dirty="0" smtClean="0">
                <a:latin typeface="+mn-lt"/>
              </a:rPr>
              <a:t>передатчика в России и городах зарубежья). </a:t>
            </a:r>
            <a:endParaRPr lang="ru-RU" sz="1600" b="1" dirty="0">
              <a:latin typeface="+mn-lt"/>
            </a:endParaRPr>
          </a:p>
          <a:p>
            <a:pPr>
              <a:defRPr/>
            </a:pPr>
            <a:r>
              <a:rPr lang="ru-RU" sz="1200" dirty="0">
                <a:latin typeface="+mn-lt"/>
              </a:rPr>
              <a:t>Среди них: Санкт-Петербург, Новосибирск, Нижний Новгород, Хабаровск, Владивосток, Краснодар, Омск, Ростов-на-Дону, Иркутск, Казань, Кемерово, Саратов, Сочи, Сургут, Нижневартовск, Уфа, Пермь, Ярославль, Самара, Волгоград, Курск, Набережные Челны, Норильск, Владикавказ, Ставрополь, и др.  </a:t>
            </a:r>
          </a:p>
          <a:p>
            <a:pPr>
              <a:defRPr/>
            </a:pPr>
            <a:r>
              <a:rPr lang="ru-RU" sz="1200" dirty="0">
                <a:latin typeface="+mn-lt"/>
              </a:rPr>
              <a:t>Ближнее и Дальнее зарубежье (Украина, Армения, Кыргызстан, Молдова). </a:t>
            </a:r>
          </a:p>
          <a:p>
            <a:pPr>
              <a:defRPr/>
            </a:pPr>
            <a:r>
              <a:rPr lang="ru-RU" sz="1600" dirty="0">
                <a:latin typeface="+mn-lt"/>
              </a:rPr>
              <a:t>Ежемесячно к этому списку добавляются все новые и новые города.</a:t>
            </a:r>
            <a:endParaRPr lang="en-US" sz="1600" dirty="0">
              <a:latin typeface="+mn-lt"/>
            </a:endParaRPr>
          </a:p>
          <a:p>
            <a:pPr>
              <a:defRPr/>
            </a:pPr>
            <a:endParaRPr lang="ru-RU" sz="1000" b="1" dirty="0">
              <a:latin typeface="+mn-lt"/>
            </a:endParaRPr>
          </a:p>
          <a:p>
            <a:pPr>
              <a:defRPr/>
            </a:pPr>
            <a:r>
              <a:rPr lang="ru-RU" sz="1600" b="1" dirty="0">
                <a:latin typeface="+mn-lt"/>
              </a:rPr>
              <a:t>Частота вещания: </a:t>
            </a:r>
            <a:r>
              <a:rPr lang="ru-RU" sz="1600" dirty="0">
                <a:latin typeface="+mn-lt"/>
              </a:rPr>
              <a:t>в </a:t>
            </a:r>
            <a:r>
              <a:rPr lang="ru-RU" sz="1600" dirty="0" smtClean="0">
                <a:latin typeface="+mn-lt"/>
              </a:rPr>
              <a:t>Смоленске</a:t>
            </a:r>
            <a:r>
              <a:rPr lang="ru-RU" sz="1600" b="1" dirty="0" smtClean="0">
                <a:latin typeface="+mn-lt"/>
              </a:rPr>
              <a:t> </a:t>
            </a:r>
            <a:r>
              <a:rPr lang="en-US" sz="1600" b="1" dirty="0">
                <a:latin typeface="+mn-lt"/>
              </a:rPr>
              <a:t>FM</a:t>
            </a:r>
            <a:r>
              <a:rPr lang="ru-RU" sz="1600" b="1" dirty="0"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103,9</a:t>
            </a:r>
            <a:endParaRPr lang="en-US" sz="1600" dirty="0">
              <a:latin typeface="+mn-lt"/>
            </a:endParaRPr>
          </a:p>
          <a:p>
            <a:pPr>
              <a:defRPr/>
            </a:pPr>
            <a:endParaRPr lang="ru-RU" sz="1000" b="1" dirty="0">
              <a:latin typeface="+mn-lt"/>
            </a:endParaRPr>
          </a:p>
          <a:p>
            <a:pPr>
              <a:defRPr/>
            </a:pPr>
            <a:r>
              <a:rPr lang="ru-RU" sz="1600" b="1" dirty="0">
                <a:latin typeface="+mn-lt"/>
              </a:rPr>
              <a:t>Время вещания: </a:t>
            </a:r>
            <a:r>
              <a:rPr lang="ru-RU" sz="1600" dirty="0">
                <a:latin typeface="+mn-lt"/>
              </a:rPr>
              <a:t>круглосуточно.</a:t>
            </a:r>
            <a:endParaRPr lang="en-US" sz="1600" dirty="0">
              <a:latin typeface="+mn-lt"/>
            </a:endParaRPr>
          </a:p>
          <a:p>
            <a:pPr>
              <a:defRPr/>
            </a:pPr>
            <a:endParaRPr lang="ru-RU" sz="1600" b="1" dirty="0">
              <a:latin typeface="+mn-lt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488950" y="4149080"/>
            <a:ext cx="91455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/>
                <a:solidFill>
                  <a:srgbClr val="FF0000"/>
                </a:solidFill>
                <a:latin typeface="+mn-lt"/>
              </a:rPr>
              <a:t>Крупнейшая коммерческая радиостанция, стабильно входит </a:t>
            </a:r>
            <a:r>
              <a:rPr lang="ru-RU" b="1" dirty="0" smtClean="0">
                <a:ln/>
                <a:solidFill>
                  <a:srgbClr val="FF0000"/>
                </a:solidFill>
                <a:latin typeface="+mn-lt"/>
              </a:rPr>
              <a:t>в  </a:t>
            </a:r>
            <a:r>
              <a:rPr lang="ru-RU" b="1" dirty="0">
                <a:ln/>
                <a:solidFill>
                  <a:srgbClr val="FF0000"/>
                </a:solidFill>
                <a:latin typeface="+mn-lt"/>
              </a:rPr>
              <a:t>лидеры московского эфира. </a:t>
            </a:r>
            <a:endParaRPr lang="en-US" b="1" dirty="0">
              <a:ln/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ru-RU" b="1" dirty="0">
                <a:ln/>
                <a:solidFill>
                  <a:srgbClr val="FF0000"/>
                </a:solidFill>
                <a:latin typeface="+mn-lt"/>
              </a:rPr>
              <a:t>«Авторадио» – единственная из всех московских  радиостанций со сложившейся аудиторией, популярность которой постоянно растет.</a:t>
            </a:r>
          </a:p>
        </p:txBody>
      </p:sp>
      <p:sp>
        <p:nvSpPr>
          <p:cNvPr id="7172" name="Rectangle 1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АВТОРАДИО – КРУПНЕЙШАЯ КОММЕРЧЕСКАЯ РАДИОСТАНЦИЯ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АВТОРАДИО ЗАНИМАЕТ ПЕРВОЕ МЕСТО В РЕЙТИНГЕ</a:t>
            </a: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16496" y="549275"/>
            <a:ext cx="9073008" cy="3815829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dirty="0" smtClean="0"/>
              <a:t>Признанный </a:t>
            </a:r>
            <a:r>
              <a:rPr lang="ru-RU" sz="1600" b="1" dirty="0" smtClean="0"/>
              <a:t>лидер</a:t>
            </a:r>
            <a:r>
              <a:rPr lang="ru-RU" sz="1600" dirty="0" smtClean="0"/>
              <a:t> среди тех, кто слушает радио </a:t>
            </a:r>
            <a:r>
              <a:rPr lang="ru-RU" sz="1600" b="1" dirty="0" smtClean="0"/>
              <a:t>в автомобиле</a:t>
            </a:r>
            <a:endParaRPr lang="ru-RU" sz="16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dirty="0" smtClean="0"/>
              <a:t>Ежедневная аудитория более </a:t>
            </a:r>
            <a:r>
              <a:rPr lang="ru-RU" sz="1600" b="1" dirty="0" smtClean="0"/>
              <a:t>1,2 млн. </a:t>
            </a:r>
            <a:r>
              <a:rPr lang="ru-RU" sz="1600" dirty="0" smtClean="0"/>
              <a:t>москвичей (1 млн. 224 тысячи)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dirty="0" smtClean="0"/>
              <a:t>Еженедельная аудитория –  около </a:t>
            </a:r>
            <a:r>
              <a:rPr lang="ru-RU" sz="1600" b="1" dirty="0" smtClean="0"/>
              <a:t>3,</a:t>
            </a:r>
            <a:r>
              <a:rPr lang="en-US" sz="1600" b="1" dirty="0" smtClean="0"/>
              <a:t>4</a:t>
            </a:r>
            <a:r>
              <a:rPr lang="ru-RU" sz="1600" b="1" dirty="0" smtClean="0"/>
              <a:t> млн. </a:t>
            </a:r>
            <a:r>
              <a:rPr lang="ru-RU" sz="1600" dirty="0" smtClean="0"/>
              <a:t>москвичей (3 млн. 3</a:t>
            </a:r>
            <a:r>
              <a:rPr lang="en-US" sz="1600" dirty="0" smtClean="0"/>
              <a:t>82,4</a:t>
            </a:r>
            <a:r>
              <a:rPr lang="ru-RU" sz="1600" dirty="0" smtClean="0"/>
              <a:t> тысячи)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dirty="0" smtClean="0"/>
              <a:t>Слушатели – </a:t>
            </a:r>
            <a:r>
              <a:rPr lang="ru-RU" sz="1600" b="1" dirty="0" smtClean="0"/>
              <a:t>обеспеченная и активная</a:t>
            </a:r>
            <a:r>
              <a:rPr lang="ru-RU" sz="1600" dirty="0" smtClean="0"/>
              <a:t> часть населения Москвы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6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"АВТОРАДИО"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уникальный в истории отечественного радиовещания проект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музыка, которую любят, узнают с первых тактов и напевают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музыка, которая объединяет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популярные программы с участием  суперзвезд и народных любимцев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самая актуальная, интересная и оперативная информация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увлекательные, динамичные игры в эфире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198888" y="6646002"/>
            <a:ext cx="3698440" cy="246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1436" tIns="45717" rIns="91436" bIns="4571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Источник: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Radio Index-</a:t>
            </a:r>
            <a:r>
              <a:rPr kumimoji="0" lang="ru-RU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Москва. </a:t>
            </a:r>
            <a:r>
              <a:rPr lang="ru-RU" sz="1000" b="1" kern="0" noProof="0" dirty="0" smtClean="0">
                <a:latin typeface="+mn-lt"/>
              </a:rPr>
              <a:t>Ноябрь 2010</a:t>
            </a:r>
            <a:r>
              <a:rPr kumimoji="0" lang="ru-RU" sz="1000" b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- </a:t>
            </a:r>
            <a:r>
              <a:rPr lang="ru-RU" sz="1000" b="1" kern="0" dirty="0" smtClean="0">
                <a:latin typeface="+mn-lt"/>
              </a:rPr>
              <a:t>Январь</a:t>
            </a:r>
            <a:r>
              <a:rPr kumimoji="0" lang="ru-RU" sz="1000" b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2011. </a:t>
            </a:r>
            <a:r>
              <a:rPr kumimoji="0" lang="en-US" sz="1000" b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</a:rPr>
              <a:t>TNS</a:t>
            </a:r>
            <a:endParaRPr kumimoji="0" lang="ru-RU" sz="10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8504" y="4293096"/>
            <a:ext cx="9145016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>
                <a:ln/>
                <a:solidFill>
                  <a:srgbClr val="FF0000"/>
                </a:solidFill>
              </a:rPr>
              <a:t>17 лет «Авторадио» приносит успех и процветание своим рекламодателям</a:t>
            </a:r>
            <a:r>
              <a:rPr lang="ru-RU" b="1" dirty="0" smtClean="0">
                <a:ln/>
                <a:solidFill>
                  <a:srgbClr val="FF00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b="1" dirty="0">
              <a:ln/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>
                <a:ln/>
                <a:solidFill>
                  <a:srgbClr val="FF0000"/>
                </a:solidFill>
              </a:rPr>
              <a:t>ВЫСОКИЙ РЕЙТИНГ «АВТОРАДИО»- ЗАЛОГ ВАШЕГО УСПЕШНОГО БИЗНЕСА</a:t>
            </a:r>
            <a:endParaRPr lang="ru-RU" b="1" i="1" dirty="0">
              <a:ln/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АВТОРАДИО</a:t>
            </a:r>
            <a:endParaRPr lang="ru-RU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600201"/>
            <a:ext cx="8915400" cy="3989040"/>
          </a:xfrm>
        </p:spPr>
        <p:txBody>
          <a:bodyPr>
            <a:normAutofit fontScale="92500" lnSpcReduction="10000"/>
          </a:bodyPr>
          <a:lstStyle/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Информационно-развлекательная / познавательная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Полезная (предоставляет практически полезную информацию)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Объединяет всех водителей города 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Взрослая, «</a:t>
            </a:r>
            <a:r>
              <a:rPr lang="ru-RU" sz="1600" i="1" dirty="0" smtClean="0"/>
              <a:t>скорее мужская</a:t>
            </a:r>
            <a:r>
              <a:rPr lang="ru-RU" sz="1600" dirty="0" smtClean="0"/>
              <a:t>» 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Народная, патриотичная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Городская 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Бодрая, собирающая, мобильная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Современная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Профессиональная, качественная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Позитивная, доброжелательная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Интеллигентная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Успешная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Известная, популярная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r>
              <a:rPr lang="ru-RU" sz="1600" dirty="0" smtClean="0"/>
              <a:t>Корректная, не раздражающая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ü"/>
            </a:pPr>
            <a:endParaRPr lang="ru-RU" sz="16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endParaRPr lang="ru-RU" sz="1600" dirty="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60512" y="1061516"/>
            <a:ext cx="68995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 dirty="0"/>
              <a:t>Образу радиостанции приписываются следующие черты: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279280" y="6611779"/>
            <a:ext cx="35445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 b="1" dirty="0">
                <a:latin typeface="+mn-lt"/>
              </a:rPr>
              <a:t>По данным фокус-групп, февраль 2009, Радость понимания</a:t>
            </a:r>
          </a:p>
        </p:txBody>
      </p:sp>
      <p:pic>
        <p:nvPicPr>
          <p:cNvPr id="78850" name="Picture 2" descr="http://www.unlimitedchoice.org/blog/wp-content/uploads/2006/04/traffic-ja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79" y="2420639"/>
            <a:ext cx="4000500" cy="2600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5055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ПОРТРЕТ АУДИТОРИИ АВТОРАДИО</a:t>
            </a:r>
          </a:p>
        </p:txBody>
      </p:sp>
      <p:sp>
        <p:nvSpPr>
          <p:cNvPr id="20484" name="Text Box 9"/>
          <p:cNvSpPr txBox="1">
            <a:spLocks noChangeArrowheads="1"/>
          </p:cNvSpPr>
          <p:nvPr/>
        </p:nvSpPr>
        <p:spPr bwMode="auto">
          <a:xfrm>
            <a:off x="2720752" y="1101815"/>
            <a:ext cx="1721946" cy="2462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prstClr val="black"/>
                </a:solidFill>
              </a:rPr>
              <a:t>% ежедневной аудитории</a:t>
            </a:r>
          </a:p>
        </p:txBody>
      </p:sp>
      <p:sp>
        <p:nvSpPr>
          <p:cNvPr id="20485" name="Text Box 27"/>
          <p:cNvSpPr txBox="1">
            <a:spLocks noChangeArrowheads="1"/>
          </p:cNvSpPr>
          <p:nvPr/>
        </p:nvSpPr>
        <p:spPr bwMode="auto">
          <a:xfrm>
            <a:off x="1064568" y="5453608"/>
            <a:ext cx="36724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800" i="1" dirty="0">
                <a:solidFill>
                  <a:prstClr val="black"/>
                </a:solidFill>
              </a:rPr>
              <a:t>*К «рабочим» относятся профессии, которые обычно  не требуют специального образования, в </a:t>
            </a:r>
            <a:r>
              <a:rPr lang="ru-RU" sz="800" i="1" dirty="0" err="1">
                <a:solidFill>
                  <a:prstClr val="black"/>
                </a:solidFill>
              </a:rPr>
              <a:t>т.ч</a:t>
            </a:r>
            <a:r>
              <a:rPr lang="ru-RU" sz="800" i="1" dirty="0">
                <a:solidFill>
                  <a:prstClr val="black"/>
                </a:solidFill>
              </a:rPr>
              <a:t>. например, модель, оператор ПК, водитель</a:t>
            </a:r>
          </a:p>
        </p:txBody>
      </p:sp>
      <p:pic>
        <p:nvPicPr>
          <p:cNvPr id="77830" name="Picture 6" descr="http://www.myoptimalhealth.net/images/Healthy_Coupl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926" y="1616581"/>
            <a:ext cx="2711546" cy="387915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169078" y="6615677"/>
            <a:ext cx="3698440" cy="246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1436" tIns="45717" rIns="91436" bIns="45717">
            <a:spAutoFit/>
          </a:bodyPr>
          <a:lstStyle/>
          <a:p>
            <a:r>
              <a:rPr lang="ru-RU" sz="1000" b="1" dirty="0">
                <a:solidFill>
                  <a:prstClr val="black"/>
                </a:solidFill>
                <a:latin typeface="Calibri"/>
              </a:rPr>
              <a:t>Источник: 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Radio Index-</a:t>
            </a:r>
            <a:r>
              <a:rPr lang="ru-RU" sz="1000" b="1" dirty="0">
                <a:solidFill>
                  <a:prstClr val="black"/>
                </a:solidFill>
                <a:latin typeface="Calibri"/>
              </a:rPr>
              <a:t>Москва. </a:t>
            </a:r>
            <a:r>
              <a:rPr lang="ru-RU" sz="1000" b="1" dirty="0" smtClean="0">
                <a:solidFill>
                  <a:prstClr val="black"/>
                </a:solidFill>
                <a:latin typeface="Calibri"/>
              </a:rPr>
              <a:t>Ноябрь 2010 - Январь 2011. 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TNS</a:t>
            </a:r>
            <a:endParaRPr lang="ru-RU" sz="10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888972236"/>
              </p:ext>
            </p:extLst>
          </p:nvPr>
        </p:nvGraphicFramePr>
        <p:xfrm>
          <a:off x="136352" y="1348036"/>
          <a:ext cx="5168800" cy="4153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60037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1218236"/>
            <a:ext cx="99059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n/>
                <a:solidFill>
                  <a:srgbClr val="FF0000"/>
                </a:solidFill>
                <a:latin typeface="+mn-lt"/>
              </a:rPr>
              <a:t>Радио слушают </a:t>
            </a:r>
            <a:r>
              <a:rPr lang="ru-RU" sz="2400" b="1" dirty="0" smtClean="0">
                <a:ln/>
                <a:solidFill>
                  <a:srgbClr val="FF0000"/>
                </a:solidFill>
                <a:latin typeface="+mn-lt"/>
              </a:rPr>
              <a:t>- Авторадио </a:t>
            </a:r>
            <a:r>
              <a:rPr lang="ru-RU" sz="2400" b="1" dirty="0">
                <a:ln/>
                <a:solidFill>
                  <a:srgbClr val="FF0000"/>
                </a:solidFill>
                <a:latin typeface="+mn-lt"/>
              </a:rPr>
              <a:t>любят!</a:t>
            </a:r>
          </a:p>
        </p:txBody>
      </p:sp>
      <p:sp>
        <p:nvSpPr>
          <p:cNvPr id="9220" name="Text Box 1223"/>
          <p:cNvSpPr txBox="1">
            <a:spLocks noChangeArrowheads="1"/>
          </p:cNvSpPr>
          <p:nvPr/>
        </p:nvSpPr>
        <p:spPr bwMode="auto">
          <a:xfrm>
            <a:off x="560512" y="1060559"/>
            <a:ext cx="1131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latin typeface="+mn-lt"/>
              </a:rPr>
              <a:t>ЦА: все 12+</a:t>
            </a:r>
          </a:p>
        </p:txBody>
      </p:sp>
      <p:sp>
        <p:nvSpPr>
          <p:cNvPr id="9222" name="Rectangle 148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АВТОРАДИО – ЛИДЕР МОСКОВСКОГО РАДИОЭФИРА</a:t>
            </a: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2147483647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6330776" y="1865737"/>
            <a:ext cx="152638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Weekly </a:t>
            </a:r>
            <a:r>
              <a:rPr lang="en-US" sz="1000" dirty="0"/>
              <a:t>Reach (</a:t>
            </a:r>
            <a:r>
              <a:rPr lang="en-US" sz="1000" dirty="0" smtClean="0"/>
              <a:t>000</a:t>
            </a:r>
            <a:r>
              <a:rPr lang="ru-RU" sz="1000" dirty="0" smtClean="0"/>
              <a:t>, %</a:t>
            </a:r>
            <a:r>
              <a:rPr lang="en-US" sz="1000" dirty="0" smtClean="0"/>
              <a:t>)</a:t>
            </a:r>
            <a:endParaRPr lang="ru-RU" sz="1000" dirty="0"/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2049360" y="1840725"/>
            <a:ext cx="139172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/>
              <a:t>Daily </a:t>
            </a:r>
            <a:r>
              <a:rPr lang="en-US" sz="1000" dirty="0"/>
              <a:t>Reach (</a:t>
            </a:r>
            <a:r>
              <a:rPr lang="en-US" sz="1000" dirty="0" smtClean="0"/>
              <a:t>000</a:t>
            </a:r>
            <a:r>
              <a:rPr lang="ru-RU" sz="1000" dirty="0" smtClean="0"/>
              <a:t>, %</a:t>
            </a:r>
            <a:r>
              <a:rPr lang="en-US" sz="1000" dirty="0" smtClean="0"/>
              <a:t>)</a:t>
            </a:r>
            <a:endParaRPr lang="ru-RU" sz="1000" dirty="0"/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="" xmlns:p14="http://schemas.microsoft.com/office/powerpoint/2010/main" val="4001724097"/>
              </p:ext>
            </p:extLst>
          </p:nvPr>
        </p:nvGraphicFramePr>
        <p:xfrm>
          <a:off x="560512" y="1963835"/>
          <a:ext cx="4096930" cy="373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="" xmlns:p14="http://schemas.microsoft.com/office/powerpoint/2010/main" val="3141927227"/>
              </p:ext>
            </p:extLst>
          </p:nvPr>
        </p:nvGraphicFramePr>
        <p:xfrm>
          <a:off x="5151631" y="1987684"/>
          <a:ext cx="3884669" cy="373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4183868" y="6615677"/>
            <a:ext cx="3698440" cy="246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1436" tIns="45717" rIns="91436" bIns="45717">
            <a:spAutoFit/>
          </a:bodyPr>
          <a:lstStyle/>
          <a:p>
            <a:r>
              <a:rPr lang="ru-RU" sz="1000" b="1" dirty="0">
                <a:solidFill>
                  <a:prstClr val="black"/>
                </a:solidFill>
                <a:latin typeface="Calibri"/>
              </a:rPr>
              <a:t>Источник: 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Radio Index-</a:t>
            </a:r>
            <a:r>
              <a:rPr lang="ru-RU" sz="1000" b="1" dirty="0">
                <a:solidFill>
                  <a:prstClr val="black"/>
                </a:solidFill>
                <a:latin typeface="Calibri"/>
              </a:rPr>
              <a:t>Москва. </a:t>
            </a:r>
            <a:r>
              <a:rPr lang="ru-RU" sz="1000" b="1" dirty="0" smtClean="0">
                <a:solidFill>
                  <a:prstClr val="black"/>
                </a:solidFill>
                <a:latin typeface="Calibri"/>
              </a:rPr>
              <a:t>Ноябрь 2010 - Январь 2011. 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TNS</a:t>
            </a:r>
            <a:endParaRPr lang="ru-RU" sz="1000" b="1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3718222" y="2077322"/>
            <a:ext cx="524103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latin typeface="+mn-lt"/>
              </a:rPr>
              <a:t>Мужчины предпочитают слушать Авторадио</a:t>
            </a: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4232920" y="1426447"/>
            <a:ext cx="4211637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smtClean="0">
                <a:latin typeface="+mn-lt"/>
              </a:rPr>
              <a:t>732 тыс</a:t>
            </a:r>
            <a:r>
              <a:rPr lang="ru-RU" b="1" dirty="0">
                <a:latin typeface="+mn-lt"/>
              </a:rPr>
              <a:t>. мужчин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 день</a:t>
            </a:r>
          </a:p>
          <a:p>
            <a:pPr algn="ctr">
              <a:defRPr/>
            </a:pPr>
            <a:r>
              <a:rPr lang="ru-RU" b="1" dirty="0">
                <a:latin typeface="+mn-lt"/>
              </a:rPr>
              <a:t>1 млн. </a:t>
            </a:r>
            <a:r>
              <a:rPr lang="ru-RU" b="1" dirty="0" smtClean="0">
                <a:latin typeface="+mn-lt"/>
              </a:rPr>
              <a:t>798 </a:t>
            </a:r>
            <a:r>
              <a:rPr lang="ru-RU" b="1" dirty="0">
                <a:latin typeface="+mn-lt"/>
              </a:rPr>
              <a:t>тыс. мужчин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 неделю</a:t>
            </a:r>
          </a:p>
        </p:txBody>
      </p:sp>
      <p:sp>
        <p:nvSpPr>
          <p:cNvPr id="10246" name="Rectangle 32"/>
          <p:cNvSpPr>
            <a:spLocks noGrp="1" noChangeArrowheads="1"/>
          </p:cNvSpPr>
          <p:nvPr>
            <p:ph type="title"/>
          </p:nvPr>
        </p:nvSpPr>
        <p:spPr>
          <a:xfrm>
            <a:off x="495300" y="274638"/>
            <a:ext cx="8922196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АВТОРАДИО – ЛЮБИМАЯ РАДИОСТАНЦИЯ</a:t>
            </a:r>
            <a:br>
              <a:rPr lang="ru-RU" dirty="0" smtClean="0"/>
            </a:br>
            <a:r>
              <a:rPr lang="ru-RU" dirty="0" smtClean="0"/>
              <a:t>МОСКОВСКИХ МУЖЧИН</a:t>
            </a:r>
          </a:p>
        </p:txBody>
      </p:sp>
      <p:sp>
        <p:nvSpPr>
          <p:cNvPr id="10247" name="Text Box 34"/>
          <p:cNvSpPr txBox="1">
            <a:spLocks noChangeArrowheads="1"/>
          </p:cNvSpPr>
          <p:nvPr/>
        </p:nvSpPr>
        <p:spPr bwMode="auto">
          <a:xfrm>
            <a:off x="5719017" y="2444035"/>
            <a:ext cx="123944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latin typeface="+mn-lt"/>
              </a:rPr>
              <a:t>Daily Reach (</a:t>
            </a:r>
            <a:r>
              <a:rPr lang="en-US" sz="1000" dirty="0" smtClean="0">
                <a:latin typeface="+mn-lt"/>
              </a:rPr>
              <a:t>000</a:t>
            </a:r>
            <a:r>
              <a:rPr lang="ru-RU" sz="1000" dirty="0" smtClean="0">
                <a:latin typeface="+mn-lt"/>
              </a:rPr>
              <a:t>, %</a:t>
            </a:r>
            <a:r>
              <a:rPr lang="en-US" sz="1000" dirty="0" smtClean="0">
                <a:latin typeface="+mn-lt"/>
              </a:rPr>
              <a:t>)</a:t>
            </a:r>
            <a:endParaRPr lang="ru-RU" sz="1000" dirty="0">
              <a:latin typeface="+mn-lt"/>
            </a:endParaRPr>
          </a:p>
        </p:txBody>
      </p:sp>
      <p:sp>
        <p:nvSpPr>
          <p:cNvPr id="10248" name="Text Box 35"/>
          <p:cNvSpPr txBox="1">
            <a:spLocks noChangeArrowheads="1"/>
          </p:cNvSpPr>
          <p:nvPr/>
        </p:nvSpPr>
        <p:spPr bwMode="auto">
          <a:xfrm>
            <a:off x="704528" y="1954212"/>
            <a:ext cx="1603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latin typeface="+mn-lt"/>
              </a:rPr>
              <a:t>% </a:t>
            </a:r>
            <a:r>
              <a:rPr lang="ru-RU" sz="1000" dirty="0">
                <a:latin typeface="+mn-lt"/>
              </a:rPr>
              <a:t>ежедневной аудитории</a:t>
            </a: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2147483647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="" xmlns:p14="http://schemas.microsoft.com/office/powerpoint/2010/main" val="2853447441"/>
              </p:ext>
            </p:extLst>
          </p:nvPr>
        </p:nvGraphicFramePr>
        <p:xfrm>
          <a:off x="4448944" y="2690256"/>
          <a:ext cx="4248472" cy="2989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4247580" y="6615677"/>
            <a:ext cx="3698440" cy="246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1436" tIns="45717" rIns="91436" bIns="45717">
            <a:spAutoFit/>
          </a:bodyPr>
          <a:lstStyle/>
          <a:p>
            <a:r>
              <a:rPr lang="ru-RU" sz="1000" b="1" dirty="0">
                <a:solidFill>
                  <a:prstClr val="black"/>
                </a:solidFill>
                <a:latin typeface="Calibri"/>
              </a:rPr>
              <a:t>Источник: 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Radio Index-</a:t>
            </a:r>
            <a:r>
              <a:rPr lang="ru-RU" sz="1000" b="1" dirty="0">
                <a:solidFill>
                  <a:prstClr val="black"/>
                </a:solidFill>
                <a:latin typeface="Calibri"/>
              </a:rPr>
              <a:t>Москва. </a:t>
            </a:r>
            <a:r>
              <a:rPr lang="ru-RU" sz="1000" b="1" dirty="0" smtClean="0">
                <a:solidFill>
                  <a:prstClr val="black"/>
                </a:solidFill>
                <a:latin typeface="Calibri"/>
              </a:rPr>
              <a:t>Ноябрь 2010 - Январь 2011. 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TNS</a:t>
            </a:r>
            <a:endParaRPr lang="ru-RU" sz="10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="" xmlns:p14="http://schemas.microsoft.com/office/powerpoint/2010/main" val="359816979"/>
              </p:ext>
            </p:extLst>
          </p:nvPr>
        </p:nvGraphicFramePr>
        <p:xfrm>
          <a:off x="507652" y="2260678"/>
          <a:ext cx="3600400" cy="245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512840" y="1467009"/>
            <a:ext cx="532896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latin typeface="+mn-lt"/>
              </a:rPr>
              <a:t>Большая часть слушателей Авторадио – аудитория среднего возраста</a:t>
            </a:r>
            <a:r>
              <a:rPr lang="ru-RU" dirty="0">
                <a:latin typeface="+mn-lt"/>
              </a:rPr>
              <a:t>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25-54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лет –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6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7,4%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аудитории</a:t>
            </a:r>
          </a:p>
        </p:txBody>
      </p:sp>
      <p:sp>
        <p:nvSpPr>
          <p:cNvPr id="11267" name="Rectangle 36"/>
          <p:cNvSpPr>
            <a:spLocks noChangeArrowheads="1"/>
          </p:cNvSpPr>
          <p:nvPr/>
        </p:nvSpPr>
        <p:spPr bwMode="auto">
          <a:xfrm>
            <a:off x="3512840" y="2503280"/>
            <a:ext cx="62646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latin typeface="+mn-lt"/>
              </a:rPr>
              <a:t>Лидерство среди аудитории  </a:t>
            </a:r>
            <a:r>
              <a:rPr lang="ru-RU" b="1" dirty="0" smtClean="0">
                <a:latin typeface="+mn-lt"/>
              </a:rPr>
              <a:t>25-54 </a:t>
            </a:r>
            <a:r>
              <a:rPr lang="ru-RU" b="1" dirty="0">
                <a:latin typeface="+mn-lt"/>
              </a:rPr>
              <a:t>лет	</a:t>
            </a:r>
          </a:p>
        </p:txBody>
      </p:sp>
      <p:sp>
        <p:nvSpPr>
          <p:cNvPr id="11268" name="Text Box 40"/>
          <p:cNvSpPr txBox="1">
            <a:spLocks noChangeArrowheads="1"/>
          </p:cNvSpPr>
          <p:nvPr/>
        </p:nvSpPr>
        <p:spPr bwMode="auto">
          <a:xfrm>
            <a:off x="503486" y="1273176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latin typeface="+mn-lt"/>
              </a:rPr>
              <a:t>Возраст</a:t>
            </a:r>
          </a:p>
        </p:txBody>
      </p:sp>
      <p:sp>
        <p:nvSpPr>
          <p:cNvPr id="11269" name="Rectangle 4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АВТОРАДИО – РАДИОСТАНЦИЯ ДЛЯ АУДИТОРИИ</a:t>
            </a:r>
            <a:br>
              <a:rPr lang="ru-RU" dirty="0" smtClean="0"/>
            </a:br>
            <a:r>
              <a:rPr lang="ru-RU" dirty="0" smtClean="0"/>
              <a:t>СРЕДНЕГО ВОЗРАСТА</a:t>
            </a:r>
          </a:p>
        </p:txBody>
      </p:sp>
      <p:sp>
        <p:nvSpPr>
          <p:cNvPr id="11271" name="Text Box 51"/>
          <p:cNvSpPr txBox="1">
            <a:spLocks noChangeArrowheads="1"/>
          </p:cNvSpPr>
          <p:nvPr/>
        </p:nvSpPr>
        <p:spPr bwMode="auto">
          <a:xfrm>
            <a:off x="1305148" y="1991474"/>
            <a:ext cx="1603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latin typeface="+mn-lt"/>
              </a:rPr>
              <a:t>% </a:t>
            </a:r>
            <a:r>
              <a:rPr lang="ru-RU" sz="1000" dirty="0">
                <a:latin typeface="+mn-lt"/>
              </a:rPr>
              <a:t>ежедневной аудитории</a:t>
            </a:r>
          </a:p>
        </p:txBody>
      </p:sp>
      <p:sp>
        <p:nvSpPr>
          <p:cNvPr id="11272" name="Text Box 52"/>
          <p:cNvSpPr txBox="1">
            <a:spLocks noChangeArrowheads="1"/>
          </p:cNvSpPr>
          <p:nvPr/>
        </p:nvSpPr>
        <p:spPr bwMode="auto">
          <a:xfrm>
            <a:off x="5817096" y="2863713"/>
            <a:ext cx="12105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+mn-lt"/>
              </a:rPr>
              <a:t>Daily Reach (</a:t>
            </a:r>
            <a:r>
              <a:rPr lang="en-US" sz="1000" dirty="0" smtClean="0">
                <a:latin typeface="+mn-lt"/>
              </a:rPr>
              <a:t>000</a:t>
            </a:r>
            <a:r>
              <a:rPr lang="ru-RU" sz="1000" dirty="0" smtClean="0">
                <a:latin typeface="+mn-lt"/>
              </a:rPr>
              <a:t>,%</a:t>
            </a:r>
            <a:r>
              <a:rPr lang="en-US" sz="1000" dirty="0" smtClean="0">
                <a:latin typeface="+mn-lt"/>
              </a:rPr>
              <a:t>)</a:t>
            </a:r>
            <a:endParaRPr lang="ru-RU" sz="1000" dirty="0">
              <a:latin typeface="+mn-lt"/>
            </a:endParaRP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2147483647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="" xmlns:p14="http://schemas.microsoft.com/office/powerpoint/2010/main" val="862345601"/>
              </p:ext>
            </p:extLst>
          </p:nvPr>
        </p:nvGraphicFramePr>
        <p:xfrm>
          <a:off x="4197195" y="3109934"/>
          <a:ext cx="3960254" cy="2768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247580" y="6615677"/>
            <a:ext cx="3698440" cy="2462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1436" tIns="45717" rIns="91436" bIns="45717">
            <a:spAutoFit/>
          </a:bodyPr>
          <a:lstStyle/>
          <a:p>
            <a:r>
              <a:rPr lang="ru-RU" sz="1000" b="1" dirty="0">
                <a:solidFill>
                  <a:prstClr val="black"/>
                </a:solidFill>
                <a:latin typeface="Calibri"/>
              </a:rPr>
              <a:t>Источник: 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Radio Index-</a:t>
            </a:r>
            <a:r>
              <a:rPr lang="ru-RU" sz="1000" b="1" dirty="0">
                <a:solidFill>
                  <a:prstClr val="black"/>
                </a:solidFill>
                <a:latin typeface="Calibri"/>
              </a:rPr>
              <a:t>Москва. </a:t>
            </a:r>
            <a:r>
              <a:rPr lang="ru-RU" sz="1000" b="1" dirty="0" smtClean="0">
                <a:solidFill>
                  <a:prstClr val="black"/>
                </a:solidFill>
                <a:latin typeface="Calibri"/>
              </a:rPr>
              <a:t>Ноябрь 2010 - Январь 2011. 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TNS</a:t>
            </a:r>
            <a:endParaRPr lang="ru-RU" sz="10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="" xmlns:p14="http://schemas.microsoft.com/office/powerpoint/2010/main" val="1323789549"/>
              </p:ext>
            </p:extLst>
          </p:nvPr>
        </p:nvGraphicFramePr>
        <p:xfrm>
          <a:off x="528320" y="2291671"/>
          <a:ext cx="3156980" cy="245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4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+mn-lt"/>
              </a:rPr>
              <a:t>ВЫСОКИЙ СОЦИАЛЬНЫЙ СТАТУС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470275" y="4344988"/>
            <a:ext cx="7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460750" y="19954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52438" y="3138816"/>
            <a:ext cx="4681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+mn-lt"/>
              </a:rPr>
              <a:t>ЦА: </a:t>
            </a:r>
            <a:r>
              <a:rPr lang="ru-RU" sz="1400" b="1" dirty="0" smtClean="0">
                <a:latin typeface="+mn-lt"/>
              </a:rPr>
              <a:t>владельцы собственного бизнеса</a:t>
            </a:r>
            <a:r>
              <a:rPr lang="ru-RU" sz="1400" b="1" dirty="0">
                <a:latin typeface="+mn-lt"/>
              </a:rPr>
              <a:t>			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385048" y="1656934"/>
            <a:ext cx="45209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latin typeface="+mn-lt"/>
              </a:rPr>
              <a:t>Лидерство среди </a:t>
            </a:r>
            <a:r>
              <a:rPr lang="ru-RU" sz="1400" b="1" dirty="0" smtClean="0">
                <a:latin typeface="+mn-lt"/>
              </a:rPr>
              <a:t>руководителей, специалистов</a:t>
            </a:r>
            <a:endParaRPr lang="ru-RU" sz="1400" b="1" dirty="0">
              <a:latin typeface="+mn-lt"/>
            </a:endParaRPr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4223331" y="6611779"/>
            <a:ext cx="420618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000" b="1" dirty="0">
                <a:latin typeface="+mn-lt"/>
              </a:rPr>
              <a:t>Источник: </a:t>
            </a:r>
            <a:r>
              <a:rPr lang="en-US" sz="1000" b="1" dirty="0">
                <a:latin typeface="+mn-lt"/>
              </a:rPr>
              <a:t>Radio Index-</a:t>
            </a:r>
            <a:r>
              <a:rPr lang="ru-RU" sz="1000" b="1" dirty="0">
                <a:latin typeface="+mn-lt"/>
              </a:rPr>
              <a:t>Москва. </a:t>
            </a:r>
            <a:r>
              <a:rPr lang="ru-RU" sz="1000" b="1" dirty="0" smtClean="0">
                <a:latin typeface="+mn-lt"/>
              </a:rPr>
              <a:t>Ноябрь - Январь 2011. </a:t>
            </a:r>
            <a:r>
              <a:rPr lang="en-US" sz="1000" b="1" dirty="0" smtClean="0">
                <a:latin typeface="+mn-lt"/>
              </a:rPr>
              <a:t>TNS</a:t>
            </a:r>
            <a:r>
              <a:rPr lang="ru-RU" sz="1000" b="1" dirty="0">
                <a:latin typeface="+mn-lt"/>
              </a:rPr>
              <a:t>;</a:t>
            </a:r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6482345" y="2201308"/>
            <a:ext cx="19442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latin typeface="+mn-lt"/>
              </a:rPr>
              <a:t>Daily Reach</a:t>
            </a:r>
            <a:r>
              <a:rPr lang="ru-RU" sz="1000" dirty="0">
                <a:latin typeface="+mn-lt"/>
              </a:rPr>
              <a:t> (</a:t>
            </a:r>
            <a:r>
              <a:rPr lang="ru-RU" sz="1000" dirty="0" smtClean="0">
                <a:latin typeface="+mn-lt"/>
              </a:rPr>
              <a:t>000,%)</a:t>
            </a:r>
            <a:endParaRPr lang="ru-RU" sz="1000" dirty="0">
              <a:latin typeface="+mn-lt"/>
            </a:endParaRPr>
          </a:p>
        </p:txBody>
      </p:sp>
      <p:sp>
        <p:nvSpPr>
          <p:cNvPr id="12299" name="Text Box 13"/>
          <p:cNvSpPr txBox="1">
            <a:spLocks noChangeArrowheads="1"/>
          </p:cNvSpPr>
          <p:nvPr/>
        </p:nvSpPr>
        <p:spPr bwMode="auto">
          <a:xfrm>
            <a:off x="3470275" y="4357688"/>
            <a:ext cx="7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0" name="Rectangle 14"/>
          <p:cNvSpPr>
            <a:spLocks noChangeArrowheads="1"/>
          </p:cNvSpPr>
          <p:nvPr/>
        </p:nvSpPr>
        <p:spPr bwMode="auto">
          <a:xfrm>
            <a:off x="3460750" y="19954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1" name="Text Box 15"/>
          <p:cNvSpPr txBox="1">
            <a:spLocks noChangeArrowheads="1"/>
          </p:cNvSpPr>
          <p:nvPr/>
        </p:nvSpPr>
        <p:spPr bwMode="auto">
          <a:xfrm>
            <a:off x="3470275" y="4357688"/>
            <a:ext cx="7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2" name="Rectangle 16"/>
          <p:cNvSpPr>
            <a:spLocks noChangeArrowheads="1"/>
          </p:cNvSpPr>
          <p:nvPr/>
        </p:nvSpPr>
        <p:spPr bwMode="auto">
          <a:xfrm>
            <a:off x="3460750" y="19954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3" name="Text Box 17"/>
          <p:cNvSpPr txBox="1">
            <a:spLocks noChangeArrowheads="1"/>
          </p:cNvSpPr>
          <p:nvPr/>
        </p:nvSpPr>
        <p:spPr bwMode="auto">
          <a:xfrm>
            <a:off x="4048125" y="5086350"/>
            <a:ext cx="7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4" name="Rectangle 18"/>
          <p:cNvSpPr>
            <a:spLocks noChangeArrowheads="1"/>
          </p:cNvSpPr>
          <p:nvPr/>
        </p:nvSpPr>
        <p:spPr bwMode="auto">
          <a:xfrm>
            <a:off x="4038600" y="12668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5" name="Text Box 70"/>
          <p:cNvSpPr txBox="1">
            <a:spLocks noChangeArrowheads="1"/>
          </p:cNvSpPr>
          <p:nvPr/>
        </p:nvSpPr>
        <p:spPr bwMode="auto">
          <a:xfrm>
            <a:off x="3470275" y="4357688"/>
            <a:ext cx="7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6" name="Rectangle 71"/>
          <p:cNvSpPr>
            <a:spLocks noChangeArrowheads="1"/>
          </p:cNvSpPr>
          <p:nvPr/>
        </p:nvSpPr>
        <p:spPr bwMode="auto">
          <a:xfrm>
            <a:off x="3460750" y="19954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7" name="Text Box 72"/>
          <p:cNvSpPr txBox="1">
            <a:spLocks noChangeArrowheads="1"/>
          </p:cNvSpPr>
          <p:nvPr/>
        </p:nvSpPr>
        <p:spPr bwMode="auto">
          <a:xfrm>
            <a:off x="3470275" y="4357688"/>
            <a:ext cx="7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8" name="Rectangle 73"/>
          <p:cNvSpPr>
            <a:spLocks noChangeArrowheads="1"/>
          </p:cNvSpPr>
          <p:nvPr/>
        </p:nvSpPr>
        <p:spPr bwMode="auto">
          <a:xfrm>
            <a:off x="3460750" y="19954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09" name="Text Box 74"/>
          <p:cNvSpPr txBox="1">
            <a:spLocks noChangeArrowheads="1"/>
          </p:cNvSpPr>
          <p:nvPr/>
        </p:nvSpPr>
        <p:spPr bwMode="auto">
          <a:xfrm>
            <a:off x="3470275" y="4357688"/>
            <a:ext cx="7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+mn-lt"/>
            </a:endParaRPr>
          </a:p>
        </p:txBody>
      </p:sp>
      <p:sp>
        <p:nvSpPr>
          <p:cNvPr id="12310" name="Rectangle 75"/>
          <p:cNvSpPr>
            <a:spLocks noChangeArrowheads="1"/>
          </p:cNvSpPr>
          <p:nvPr/>
        </p:nvSpPr>
        <p:spPr bwMode="auto">
          <a:xfrm>
            <a:off x="3460750" y="19954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+mn-lt"/>
            </a:endParaRPr>
          </a:p>
        </p:txBody>
      </p:sp>
      <p:graphicFrame>
        <p:nvGraphicFramePr>
          <p:cNvPr id="113076" name="Group 146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89666388"/>
              </p:ext>
            </p:extLst>
          </p:nvPr>
        </p:nvGraphicFramePr>
        <p:xfrm>
          <a:off x="505446" y="3447614"/>
          <a:ext cx="4213101" cy="2259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6798"/>
                <a:gridCol w="1486743"/>
                <a:gridCol w="1249560"/>
              </a:tblGrid>
              <a:tr h="26941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 Cyr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 Cyr" pitchFamily="34" charset="0"/>
                        </a:rPr>
                        <a:t>Daily Reach (000)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 Cyr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 Cyr" pitchFamily="34" charset="0"/>
                        </a:rPr>
                        <a:t>Daily Reach 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 Cyr" pitchFamily="34" charset="0"/>
                      </a:endParaRPr>
                    </a:p>
                  </a:txBody>
                  <a:tcPr anchor="b" horzOverflow="overflow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0550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Авторадио</a:t>
                      </a:r>
                    </a:p>
                  </a:txBody>
                  <a:tcPr marL="9525" marR="9525" marT="9525" marB="0" anchor="b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102,3</a:t>
                      </a:r>
                    </a:p>
                  </a:txBody>
                  <a:tcPr marL="9525" marR="9525" marT="9525" marB="0" anchor="b">
                    <a:solidFill>
                      <a:srgbClr val="C0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20,7</a:t>
                      </a:r>
                    </a:p>
                  </a:txBody>
                  <a:tcPr marL="9525" marR="9525" marT="9525" marB="0" anchor="b">
                    <a:solidFill>
                      <a:srgbClr val="C00000">
                        <a:alpha val="50000"/>
                      </a:srgbClr>
                    </a:solidFill>
                  </a:tcPr>
                </a:tc>
              </a:tr>
              <a:tr h="159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Европа Плюс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71,1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9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Ретро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FM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71,1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9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Радио Шансон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60,6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9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Русское Радио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9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Юмор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FM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54,8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97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Business FM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54,5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9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Эхо Москвы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53,2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975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РСН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52,3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97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Relax FM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46,6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361" name="Text Box 1462"/>
          <p:cNvSpPr txBox="1">
            <a:spLocks noChangeArrowheads="1"/>
          </p:cNvSpPr>
          <p:nvPr/>
        </p:nvSpPr>
        <p:spPr bwMode="auto">
          <a:xfrm>
            <a:off x="486594" y="2855755"/>
            <a:ext cx="16033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latin typeface="+mn-lt"/>
              </a:rPr>
              <a:t>% </a:t>
            </a:r>
            <a:r>
              <a:rPr lang="ru-RU" sz="1000" dirty="0">
                <a:latin typeface="+mn-lt"/>
              </a:rPr>
              <a:t>ежедневной аудитории</a:t>
            </a:r>
          </a:p>
        </p:txBody>
      </p:sp>
      <p:graphicFrame>
        <p:nvGraphicFramePr>
          <p:cNvPr id="32" name="Диаграмма 31"/>
          <p:cNvGraphicFramePr/>
          <p:nvPr>
            <p:extLst>
              <p:ext uri="{D42A27DB-BD31-4B8C-83A1-F6EECF244321}">
                <p14:modId xmlns="" xmlns:p14="http://schemas.microsoft.com/office/powerpoint/2010/main" val="3378210457"/>
              </p:ext>
            </p:extLst>
          </p:nvPr>
        </p:nvGraphicFramePr>
        <p:xfrm>
          <a:off x="2147483647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Диаграмма 25"/>
          <p:cNvGraphicFramePr/>
          <p:nvPr>
            <p:extLst>
              <p:ext uri="{D42A27DB-BD31-4B8C-83A1-F6EECF244321}">
                <p14:modId xmlns="" xmlns:p14="http://schemas.microsoft.com/office/powerpoint/2010/main" val="2964047738"/>
              </p:ext>
            </p:extLst>
          </p:nvPr>
        </p:nvGraphicFramePr>
        <p:xfrm>
          <a:off x="5133975" y="2447529"/>
          <a:ext cx="4588730" cy="3004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7" name="Диаграмма 26"/>
          <p:cNvGraphicFramePr/>
          <p:nvPr>
            <p:extLst>
              <p:ext uri="{D42A27DB-BD31-4B8C-83A1-F6EECF244321}">
                <p14:modId xmlns="" xmlns:p14="http://schemas.microsoft.com/office/powerpoint/2010/main" val="890032134"/>
              </p:ext>
            </p:extLst>
          </p:nvPr>
        </p:nvGraphicFramePr>
        <p:xfrm>
          <a:off x="486594" y="942293"/>
          <a:ext cx="4332650" cy="215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пециальное оформление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пециальное оформление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пециальное оформление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пециальное оформление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14272</TotalTime>
  <Words>1138</Words>
  <Application>Microsoft Office PowerPoint</Application>
  <PresentationFormat>Лист A4 (210x297 мм)</PresentationFormat>
  <Paragraphs>198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Специальное оформление</vt:lpstr>
      <vt:lpstr>1_Специальное оформление</vt:lpstr>
      <vt:lpstr>2_Специальное оформление</vt:lpstr>
      <vt:lpstr>3_Специальное оформление</vt:lpstr>
      <vt:lpstr>4_Специальное оформление</vt:lpstr>
      <vt:lpstr>Слайд 1</vt:lpstr>
      <vt:lpstr>АВТОРАДИО – КРУПНЕЙШАЯ КОММЕРЧЕСКАЯ РАДИОСТАНЦИЯ</vt:lpstr>
      <vt:lpstr>АВТОРАДИО ЗАНИМАЕТ ПЕРВОЕ МЕСТО В РЕЙТИНГЕ</vt:lpstr>
      <vt:lpstr>ОБРАЗ АВТОРАДИО</vt:lpstr>
      <vt:lpstr>ПОРТРЕТ АУДИТОРИИ АВТОРАДИО</vt:lpstr>
      <vt:lpstr>АВТОРАДИО – ЛИДЕР МОСКОВСКОГО РАДИОЭФИРА</vt:lpstr>
      <vt:lpstr>АВТОРАДИО – ЛЮБИМАЯ РАДИОСТАНЦИЯ МОСКОВСКИХ МУЖЧИН</vt:lpstr>
      <vt:lpstr>АВТОРАДИО – РАДИОСТАНЦИЯ ДЛЯ АУДИТОРИИ СРЕДНЕГО ВОЗРАСТА</vt:lpstr>
      <vt:lpstr>ВЫСОКИЙ СОЦИАЛЬНЫЙ СТАТУС</vt:lpstr>
      <vt:lpstr>МЕСТО ПРОСЛУШИВАНИЯ АВТОРАДИО</vt:lpstr>
      <vt:lpstr>МЫ ПЕРВЫЕ В АВТОМОБИЛЕ!</vt:lpstr>
      <vt:lpstr>ФИНАНСОВОЕ БЛАГОПОЛУЧИЕ ХАРАКТЕРНО ДЛЯ АУДИТОРИИ АВТОРАДИО</vt:lpstr>
      <vt:lpstr>ДНЕМ АУДИТОРИЯ РАДИО БОЛЬШЕ, ЧЕМ ТВ</vt:lpstr>
      <vt:lpstr>СУТОЧНОЕ РАСПРЕДЕЛЕНИЕ АУДИТОРИИ АВТОРАДИО</vt:lpstr>
      <vt:lpstr>Слайд 15</vt:lpstr>
      <vt:lpstr>Слайд 16</vt:lpstr>
      <vt:lpstr>Слайд 17</vt:lpstr>
    </vt:vector>
  </TitlesOfParts>
  <Company>ВКПМ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Климова Анна</dc:creator>
  <cp:lastModifiedBy>Your User Name</cp:lastModifiedBy>
  <cp:revision>236</cp:revision>
  <dcterms:created xsi:type="dcterms:W3CDTF">2009-09-23T06:19:37Z</dcterms:created>
  <dcterms:modified xsi:type="dcterms:W3CDTF">2011-05-05T09:50:25Z</dcterms:modified>
</cp:coreProperties>
</file>